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37" r:id="rId2"/>
    <p:sldMasterId id="2147483762" r:id="rId3"/>
    <p:sldMasterId id="2147483824" r:id="rId4"/>
  </p:sldMasterIdLst>
  <p:notesMasterIdLst>
    <p:notesMasterId r:id="rId17"/>
  </p:notesMasterIdLst>
  <p:sldIdLst>
    <p:sldId id="270" r:id="rId5"/>
    <p:sldId id="333" r:id="rId6"/>
    <p:sldId id="266" r:id="rId7"/>
    <p:sldId id="268" r:id="rId8"/>
    <p:sldId id="331" r:id="rId9"/>
    <p:sldId id="326" r:id="rId10"/>
    <p:sldId id="328" r:id="rId11"/>
    <p:sldId id="327" r:id="rId12"/>
    <p:sldId id="329" r:id="rId13"/>
    <p:sldId id="334" r:id="rId14"/>
    <p:sldId id="265" r:id="rId15"/>
    <p:sldId id="29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57"/>
    <p:restoredTop sz="80750" autoAdjust="0"/>
  </p:normalViewPr>
  <p:slideViewPr>
    <p:cSldViewPr snapToGrid="0" snapToObjects="1">
      <p:cViewPr varScale="1">
        <p:scale>
          <a:sx n="80" d="100"/>
          <a:sy n="80" d="100"/>
        </p:scale>
        <p:origin x="63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CBF6A-1FA7-0D44-A342-3F76477824BC}" type="datetimeFigureOut">
              <a:rPr lang="en-US" smtClean="0"/>
              <a:t>5/31/16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9FE78-8E73-3742-8CB5-41843C594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84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После окончания Второй мировой войны в одном городе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который подвергался бомбардировкам, верующие начали разбирать завалы, чтобы начать восстановление своего храма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 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Проведя наружный ремонт, они приступили к внутренним работам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На полу была обнаружена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разбитая на куски статуя Христа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С колоссальным терпением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люди собрали все найденные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фрагменты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а затем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начали тщательно собирать их вместе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К своему разочарованию верующие не смогли найти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части рук Христа и, поэтому, решили поместить у ног статуи табличку с надписью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: </a:t>
            </a:r>
            <a:r>
              <a:rPr lang="en-US" sz="12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“</a:t>
            </a:r>
            <a:r>
              <a:rPr lang="ru-RU" sz="12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У ХРИСТА НЕТ ИНЫХ РУК, КРОМЕ НАШИХ СОБСТВЕННЫХ</a:t>
            </a:r>
            <a:r>
              <a:rPr lang="en-US" sz="12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”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  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Это великая истина для нашего времени и для нас самих</a:t>
            </a:r>
            <a:r>
              <a:rPr lang="en-US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ru-RU" sz="12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если мы желаем выполнить миссию Христа и завершить Божью работу</a:t>
            </a:r>
            <a:r>
              <a:rPr lang="en-US" sz="1400" b="1" dirty="0" smtClean="0">
                <a:solidFill>
                  <a:srgbClr val="161645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  <a:endParaRPr lang="es-ES" sz="1400" b="1" dirty="0" smtClean="0">
              <a:solidFill>
                <a:srgbClr val="161645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solidFill>
                <a:srgbClr val="161645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9FE78-8E73-3742-8CB5-41843C5947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62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04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9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88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8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3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9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86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2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8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60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B2A0E-831C-4024-93D0-C947770737A1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7767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E6215-616E-4428-98A9-BA51A5892432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4467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2FFEB-D113-4A7A-9665-10894FE8179C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6746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880B0D-AD6F-4F6B-B34D-CB28782D6CB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890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D6752-C452-416D-9DEB-652DED773702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9484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ABB99-2090-4479-ABD1-47F8A1C71D07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9839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68475-5D94-482A-84E0-F60CCF7608D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3200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22ADF-B82D-4CAF-8A64-99A33FC8CDF4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6224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EE6C8-D75F-4E2B-A9E4-325CC8356D29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203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95DCE-7D60-43E2-A5AE-B0928730CFCB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6148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C1A26-146A-407E-9AFF-DC9390ADD77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6867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B7B88-E54C-4666-9153-D87D3FFD79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9393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CD6D1-C5F4-46CC-8CF9-E2A9470741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2025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010FF-DF03-4BAF-A407-AD9E96D366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0854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52261-1671-458C-BE35-EFD8E58BE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8691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CAA2C-1191-455B-A70B-7A328EEB66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8561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E7D8A-D9D5-4580-AF53-AE82F9586B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2563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88D0F-5BDC-44E8-B78E-CAB9DD95D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754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967AE-4657-4FA2-8344-7D45A3403D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276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4C0F9-B44E-4734-A7C1-5E81621BD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4938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93A0E-AD0E-4EC5-A7C9-D5EA95EB0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4150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96528-743C-4007-8D5F-E8189335B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1271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F2A63-C28D-4954-BDD9-554867BCB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3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1126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6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6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grpSp>
          <p:nvGrpSpPr>
            <p:cNvPr id="1127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127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7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7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7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7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7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7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7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7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8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8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8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8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</p:grpSp>
        <p:sp>
          <p:nvSpPr>
            <p:cNvPr id="1128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8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8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8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8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8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9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9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9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9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29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grpSp>
          <p:nvGrpSpPr>
            <p:cNvPr id="1129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129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9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9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29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130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</p:grpSp>
        <p:sp>
          <p:nvSpPr>
            <p:cNvPr id="1130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130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</p:grpSp>
      <p:sp>
        <p:nvSpPr>
          <p:cNvPr id="1130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30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1305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11306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11307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ECD4F22-ABF8-C048-8007-01858890DBB9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32427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3" grpId="0"/>
      <p:bldP spid="11304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30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3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3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BA164-2FD3-D945-8A89-7299DCE863FB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4011888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E760B2-9B33-7D4B-92F9-A002F3E5CAEB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71201255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3B620-42AE-D242-B642-DBE29C4CAA6E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94123405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263F3-B2DD-AA42-AAC1-8FD4E236C82A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96038391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26845-4588-5049-B610-68912EB1F84B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20756233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316AFF-6B9A-594B-ADDA-3890388C5F68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02288701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11559-FC9B-EF4F-B4CE-D5264EA1915B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6092628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1C34-5F90-B647-890F-967E3F1AF229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3365718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9FDA81-1C14-A148-B757-670C53A2B0A3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5334434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DF86E4-16CC-D644-8B3C-E95DF05B51E2}" type="slidenum">
              <a:rPr lang="en-US">
                <a:solidFill>
                  <a:srgbClr val="FFFFFF"/>
                </a:solidFill>
                <a:latin typeface="Verdana"/>
                <a:ea typeface="ＭＳ Ｐゴシック"/>
              </a:rPr>
              <a:pPr/>
              <a:t>‹#›</a:t>
            </a:fld>
            <a:endParaRPr lang="en-US">
              <a:solidFill>
                <a:srgbClr val="FFFFFF"/>
              </a:solidFill>
              <a:latin typeface="Verdana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1276574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C7446-B0B9-CF4C-A566-53F2D44A06C9}" type="datetimeFigureOut">
              <a:rPr lang="en-US" smtClean="0"/>
              <a:t>5/31/16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3E5CF-75F0-6845-B359-5981EF22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9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Clique para editar o estilo do título mestre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Clique para editar os estilos do texto mestre</a:t>
            </a:r>
          </a:p>
          <a:p>
            <a:pPr lvl="1"/>
            <a:r>
              <a:rPr lang="es-ES" smtClean="0"/>
              <a:t>Segundo nível</a:t>
            </a:r>
          </a:p>
          <a:p>
            <a:pPr lvl="2"/>
            <a:r>
              <a:rPr lang="es-ES" smtClean="0"/>
              <a:t>Terceiro nível</a:t>
            </a:r>
          </a:p>
          <a:p>
            <a:pPr lvl="3"/>
            <a:r>
              <a:rPr lang="es-ES" smtClean="0"/>
              <a:t>Quarto nível</a:t>
            </a:r>
          </a:p>
          <a:p>
            <a:pPr lvl="4"/>
            <a:r>
              <a:rPr lang="es-ES" smtClean="0"/>
              <a:t>Quinto nível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s-ES" b="1">
              <a:solidFill>
                <a:srgbClr val="FF99CC"/>
              </a:solidFill>
              <a:latin typeface="Bodoni MT Black" pitchFamily="18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s-ES" b="1">
              <a:solidFill>
                <a:srgbClr val="FF99CC"/>
              </a:solidFill>
              <a:latin typeface="Bodoni MT Black" pitchFamily="18" charset="0"/>
            </a:endParaRP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DC839BC-4819-4DCC-BD71-A0FE12257114}" type="slidenum">
              <a:rPr lang="es-ES" b="1">
                <a:solidFill>
                  <a:srgbClr val="FF99CC"/>
                </a:solidFill>
                <a:latin typeface="Bodoni MT Black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s-ES" b="1">
              <a:solidFill>
                <a:srgbClr val="FF99CC"/>
              </a:solidFill>
              <a:latin typeface="Bodoni MT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81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FF99CC"/>
              </a:solidFill>
              <a:latin typeface="Bodoni MT Black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FF99CC"/>
              </a:solidFill>
              <a:latin typeface="Bodoni MT Black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BBECFBB-A9D0-4FED-838E-B001CE641BFC}" type="slidenum">
              <a:rPr lang="ru-RU" b="1">
                <a:solidFill>
                  <a:srgbClr val="FF99CC"/>
                </a:solidFill>
                <a:latin typeface="Bodoni MT Black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srgbClr val="FF99CC"/>
              </a:solidFill>
              <a:latin typeface="Bodoni MT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9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4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grpSp>
          <p:nvGrpSpPr>
            <p:cNvPr id="10246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024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4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4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5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</p:grpSp>
        <p:sp>
          <p:nvSpPr>
            <p:cNvPr id="1026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6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7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grpSp>
          <p:nvGrpSpPr>
            <p:cNvPr id="102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27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7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7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7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  <p:sp>
            <p:nvSpPr>
              <p:cNvPr id="1027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latin typeface="Verdana" charset="0"/>
                  <a:ea typeface="ＭＳ Ｐゴシック" charset="0"/>
                </a:endParaRPr>
              </a:p>
            </p:txBody>
          </p:sp>
        </p:grpSp>
        <p:sp>
          <p:nvSpPr>
            <p:cNvPr id="1027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  <p:sp>
          <p:nvSpPr>
            <p:cNvPr id="1027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Verdana" charset="0"/>
                <a:ea typeface="ＭＳ Ｐゴシック" charset="0"/>
              </a:endParaRPr>
            </a:p>
          </p:txBody>
        </p:sp>
      </p:grpSp>
      <p:sp>
        <p:nvSpPr>
          <p:cNvPr id="1027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Verdana" charset="0"/>
              <a:ea typeface="ＭＳ Ｐゴシック" charset="0"/>
            </a:endParaRPr>
          </a:p>
        </p:txBody>
      </p:sp>
      <p:sp>
        <p:nvSpPr>
          <p:cNvPr id="1028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Verdana" charset="0"/>
              <a:ea typeface="ＭＳ Ｐゴシック" charset="0"/>
            </a:endParaRPr>
          </a:p>
        </p:txBody>
      </p:sp>
      <p:sp>
        <p:nvSpPr>
          <p:cNvPr id="1028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fld id="{468CE402-3DD8-E749-B1F8-03E65BE852D1}" type="slidenum">
              <a:rPr lang="en-US">
                <a:solidFill>
                  <a:srgbClr val="FFFFFF"/>
                </a:solidFill>
                <a:latin typeface="Verdana" charset="0"/>
                <a:ea typeface="ＭＳ Ｐゴシック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Verdana" charset="0"/>
              <a:ea typeface="ＭＳ Ｐゴシック" charset="0"/>
            </a:endParaRPr>
          </a:p>
        </p:txBody>
      </p:sp>
      <p:sp>
        <p:nvSpPr>
          <p:cNvPr id="1028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755872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9" grpId="0"/>
      <p:bldP spid="1028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charset="0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" y="878433"/>
            <a:ext cx="914400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44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cs typeface="Helvetica"/>
              </a:rPr>
              <a:t>Евангельская инициатива ЕАД 2016 – 2018 г.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6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cs typeface="Helvetica"/>
              </a:rPr>
              <a:t>Европа</a:t>
            </a:r>
            <a:r>
              <a:rPr lang="en-US" sz="6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cs typeface="Helvetica"/>
              </a:rPr>
              <a:t> </a:t>
            </a:r>
            <a:r>
              <a:rPr lang="ru-RU" sz="6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cs typeface="Helvetica"/>
              </a:rPr>
              <a:t>и Азия для Христа !!!</a:t>
            </a:r>
            <a:endParaRPr lang="ru-RU" sz="60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20404018"/>
      </p:ext>
    </p:extLst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-80210" y="80213"/>
            <a:ext cx="9144000" cy="75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lvl="1" algn="ctr" defTabSz="914400"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ru-RU" sz="4400" b="1" dirty="0" smtClean="0">
                <a:solidFill>
                  <a:srgbClr val="FFFF00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ВЕЛИКОЕ ПОРУЧЕНИЕ ХРИСТА</a:t>
            </a:r>
          </a:p>
          <a:p>
            <a:pPr lvl="1" algn="ctr" defTabSz="914400"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ru-RU" sz="4400" b="1" dirty="0" smtClean="0">
                <a:solidFill>
                  <a:srgbClr val="FFFF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«</a:t>
            </a:r>
            <a:r>
              <a:rPr lang="ru-RU" sz="4400" b="1" dirty="0" smtClean="0">
                <a:solidFill>
                  <a:srgbClr val="FFFF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Идите же ко всем народам и сделайте всех Моими учениками. Крестите людей во имя Отца и Сына и Святого Духа, учите </a:t>
            </a:r>
            <a:r>
              <a:rPr lang="ru-RU" sz="4400" b="1" dirty="0" smtClean="0">
                <a:solidFill>
                  <a:srgbClr val="FFFF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их соблюдать </a:t>
            </a:r>
            <a:r>
              <a:rPr lang="ru-RU" sz="4400" b="1" dirty="0" smtClean="0">
                <a:solidFill>
                  <a:srgbClr val="FFFF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все, что Я повелел вам, и знайте, что с вами Я во все дни до конца этого мира.» </a:t>
            </a:r>
          </a:p>
          <a:p>
            <a:pPr lvl="1" algn="r" defTabSz="914400"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ru-RU" sz="4400" b="1" dirty="0" smtClean="0">
                <a:solidFill>
                  <a:srgbClr val="FFFF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					 </a:t>
            </a:r>
            <a:r>
              <a:rPr lang="ru-RU" sz="4400" b="1" dirty="0" smtClean="0">
                <a:solidFill>
                  <a:srgbClr val="FFFF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Мф. 28:19-20 </a:t>
            </a:r>
            <a:r>
              <a:rPr lang="ru-RU" sz="4400" b="1" dirty="0">
                <a:solidFill>
                  <a:srgbClr val="FFFF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2124621749"/>
      </p:ext>
    </p:extLst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0" y="383425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FF99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МИССИЯ ЦЕРКВИ</a:t>
            </a:r>
            <a:endParaRPr lang="ru-RU" sz="4800" b="1" dirty="0">
              <a:solidFill>
                <a:srgbClr val="FF99FF"/>
              </a:solidFill>
              <a:effectLst>
                <a:glow rad="101600">
                  <a:srgbClr val="000000">
                    <a:satMod val="175000"/>
                    <a:alpha val="40000"/>
                  </a:srgbClr>
                </a:glow>
              </a:effectLst>
              <a:latin typeface="Calibri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537358"/>
            <a:ext cx="9144000" cy="4801314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 defTabSz="914400" fontAlgn="base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</a:pPr>
            <a:r>
              <a:rPr lang="ru-RU" sz="4800" b="1" dirty="0">
                <a:solidFill>
                  <a:srgbClr val="FFFF00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Миссия Церкви Христиан Адвентистов Седьмого Дня состоит в том, чтобы довести до сведения всех народов Вечное Евангелие в связи с трёхангельской вестью </a:t>
            </a:r>
          </a:p>
          <a:p>
            <a:pPr algn="ctr" defTabSz="914400" fontAlgn="base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</a:pPr>
            <a:r>
              <a:rPr lang="ru-RU" sz="4800" b="1" dirty="0">
                <a:solidFill>
                  <a:srgbClr val="FFFF00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Откр.14:6-12                            </a:t>
            </a: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250825" y="6464300"/>
            <a:ext cx="739775" cy="290513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800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  <a:cs typeface="Impact"/>
              </a:rPr>
              <a:t>АСД</a:t>
            </a:r>
          </a:p>
        </p:txBody>
      </p:sp>
    </p:spTree>
    <p:extLst>
      <p:ext uri="{BB962C8B-B14F-4D97-AF65-F5344CB8AC3E}">
        <p14:creationId xmlns:p14="http://schemas.microsoft.com/office/powerpoint/2010/main" val="24292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0" y="383425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6000" b="1" dirty="0">
                <a:solidFill>
                  <a:srgbClr val="FF99FF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МИССИЯ ЦЕРКВИ</a:t>
            </a:r>
            <a:endParaRPr lang="ru-RU" sz="4800" b="1" dirty="0">
              <a:solidFill>
                <a:srgbClr val="FF99FF"/>
              </a:solidFill>
              <a:effectLst>
                <a:glow rad="101600">
                  <a:srgbClr val="000000">
                    <a:satMod val="175000"/>
                    <a:alpha val="40000"/>
                  </a:srgbClr>
                </a:glow>
              </a:effectLst>
              <a:latin typeface="Calibri"/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714488"/>
            <a:ext cx="9001156" cy="3250121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 defTabSz="914400" fontAlgn="base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</a:pPr>
            <a:r>
              <a:rPr lang="ru-RU" sz="4800" b="1" dirty="0">
                <a:solidFill>
                  <a:srgbClr val="FFFF00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Приводить людей к принятию Иисуса как личного Спасителя и присоединению к Его Церкви, наставляя их в приготовлении к Его скорому возвращению.</a:t>
            </a:r>
          </a:p>
        </p:txBody>
      </p:sp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251520" y="6450855"/>
            <a:ext cx="739775" cy="290513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800" kern="10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  <a:cs typeface="Impact"/>
              </a:rPr>
              <a:t>АСД</a:t>
            </a:r>
          </a:p>
        </p:txBody>
      </p:sp>
    </p:spTree>
    <p:extLst>
      <p:ext uri="{BB962C8B-B14F-4D97-AF65-F5344CB8AC3E}">
        <p14:creationId xmlns:p14="http://schemas.microsoft.com/office/powerpoint/2010/main" val="216448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92505" y="320339"/>
            <a:ext cx="8807116" cy="6186309"/>
          </a:xfrm>
          <a:prstGeom prst="rect">
            <a:avLst/>
          </a:prstGeom>
          <a:solidFill>
            <a:schemeClr val="accent4">
              <a:lumMod val="95000"/>
              <a:lumOff val="5000"/>
              <a:alpha val="30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ru-RU" altLang="ru-RU" sz="4000" b="1" dirty="0">
                <a:solidFill>
                  <a:srgbClr val="FFFFFF"/>
                </a:solidFill>
                <a:latin typeface="Calibri" charset="0"/>
              </a:rPr>
              <a:t>«Весь мир – это большой Божий </a:t>
            </a:r>
            <a:r>
              <a:rPr lang="ru-RU" altLang="ru-RU" sz="4000" b="1" dirty="0" smtClean="0">
                <a:solidFill>
                  <a:srgbClr val="FFFFFF"/>
                </a:solidFill>
                <a:latin typeface="Calibri" charset="0"/>
              </a:rPr>
              <a:t>виноградник</a:t>
            </a:r>
            <a:r>
              <a:rPr lang="is-IS" altLang="ru-RU" sz="4000" b="1" dirty="0" smtClean="0">
                <a:solidFill>
                  <a:srgbClr val="FFFFFF"/>
                </a:solidFill>
                <a:latin typeface="Calibri" charset="0"/>
              </a:rPr>
              <a:t>…</a:t>
            </a:r>
            <a:r>
              <a:rPr lang="en-US" altLang="ru-RU" sz="4000" b="1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ru-RU" altLang="ru-RU" sz="4000" b="1" dirty="0">
                <a:solidFill>
                  <a:srgbClr val="FFFFFF"/>
                </a:solidFill>
                <a:latin typeface="Calibri" charset="0"/>
              </a:rPr>
              <a:t>Мы не имеем права прятать истину по краям земли, она должна светить в наших больших городах. </a:t>
            </a:r>
            <a:r>
              <a:rPr lang="ru-RU" altLang="ru-RU" sz="4000" b="1" dirty="0" smtClean="0">
                <a:solidFill>
                  <a:srgbClr val="FFFFFF"/>
                </a:solidFill>
                <a:latin typeface="Calibri" charset="0"/>
              </a:rPr>
              <a:t>Сейте </a:t>
            </a:r>
            <a:r>
              <a:rPr lang="ru-RU" altLang="ru-RU" sz="4000" b="1" dirty="0">
                <a:solidFill>
                  <a:srgbClr val="FFFFFF"/>
                </a:solidFill>
                <a:latin typeface="Calibri" charset="0"/>
              </a:rPr>
              <a:t>при всех водах... </a:t>
            </a:r>
            <a:r>
              <a:rPr lang="ru-RU" altLang="ru-RU" sz="4000" b="1" dirty="0" smtClean="0">
                <a:solidFill>
                  <a:srgbClr val="FFFFFF"/>
                </a:solidFill>
                <a:latin typeface="Calibri" charset="0"/>
              </a:rPr>
              <a:t/>
            </a:r>
            <a:br>
              <a:rPr lang="ru-RU" altLang="ru-RU" sz="4000" b="1" dirty="0" smtClean="0">
                <a:solidFill>
                  <a:srgbClr val="FFFFFF"/>
                </a:solidFill>
                <a:latin typeface="Calibri" charset="0"/>
              </a:rPr>
            </a:br>
            <a:r>
              <a:rPr lang="ru-RU" altLang="ru-RU" sz="4000" b="1" dirty="0" smtClean="0">
                <a:solidFill>
                  <a:srgbClr val="FFFFFF"/>
                </a:solidFill>
                <a:latin typeface="Calibri" charset="0"/>
              </a:rPr>
              <a:t>Ваши </a:t>
            </a:r>
            <a:r>
              <a:rPr lang="ru-RU" altLang="ru-RU" sz="4000" b="1" dirty="0">
                <a:solidFill>
                  <a:srgbClr val="FFFFFF"/>
                </a:solidFill>
                <a:latin typeface="Calibri" charset="0"/>
              </a:rPr>
              <a:t>представления о работе для этого времени слишком ограничены… </a:t>
            </a:r>
            <a:endParaRPr lang="ru-RU" altLang="ru-RU" sz="4000" b="1" dirty="0" smtClean="0">
              <a:solidFill>
                <a:srgbClr val="FFFFFF"/>
              </a:solidFill>
              <a:latin typeface="Calibri" charset="0"/>
            </a:endParaRPr>
          </a:p>
          <a:p>
            <a:pPr algn="ctr"/>
            <a:r>
              <a:rPr lang="ru-RU" altLang="ru-RU" sz="4000" b="1" dirty="0" smtClean="0">
                <a:solidFill>
                  <a:srgbClr val="FFFFFF"/>
                </a:solidFill>
                <a:latin typeface="Calibri" charset="0"/>
              </a:rPr>
              <a:t>У </a:t>
            </a:r>
            <a:r>
              <a:rPr lang="ru-RU" altLang="ru-RU" sz="4000" b="1" dirty="0">
                <a:solidFill>
                  <a:srgbClr val="FFFFFF"/>
                </a:solidFill>
                <a:latin typeface="Calibri" charset="0"/>
              </a:rPr>
              <a:t>вас должны быть более широкие взгляды на работу</a:t>
            </a:r>
            <a:r>
              <a:rPr lang="ru-RU" altLang="ru-RU" sz="4000" b="1" dirty="0" smtClean="0">
                <a:solidFill>
                  <a:srgbClr val="FFFFFF"/>
                </a:solidFill>
                <a:latin typeface="Calibri" charset="0"/>
              </a:rPr>
              <a:t>».».</a:t>
            </a:r>
            <a:endParaRPr lang="en-US" altLang="ru-RU" sz="4000" b="1" dirty="0">
              <a:solidFill>
                <a:srgbClr val="FFFFFF"/>
              </a:solidFill>
              <a:latin typeface="Calibri" charset="0"/>
            </a:endParaRPr>
          </a:p>
          <a:p>
            <a:pPr algn="ctr"/>
            <a:r>
              <a:rPr lang="ru-RU" altLang="ru-RU" sz="3600" b="1" dirty="0">
                <a:solidFill>
                  <a:srgbClr val="FFFFFF"/>
                </a:solidFill>
                <a:latin typeface="Calibri" charset="0"/>
              </a:rPr>
              <a:t>Свидетельства для церкви», </a:t>
            </a:r>
            <a:r>
              <a:rPr lang="ru-RU" altLang="ru-RU" sz="3600" b="1" dirty="0" smtClean="0">
                <a:solidFill>
                  <a:srgbClr val="FFFFFF"/>
                </a:solidFill>
                <a:latin typeface="Calibri" charset="0"/>
              </a:rPr>
              <a:t>т. </a:t>
            </a:r>
            <a:r>
              <a:rPr lang="ru-RU" altLang="ru-RU" sz="3600" b="1" dirty="0">
                <a:solidFill>
                  <a:srgbClr val="FFFFFF"/>
                </a:solidFill>
                <a:latin typeface="Calibri" charset="0"/>
              </a:rPr>
              <a:t>7, стр. 34-36</a:t>
            </a:r>
          </a:p>
        </p:txBody>
      </p:sp>
    </p:spTree>
    <p:extLst>
      <p:ext uri="{BB962C8B-B14F-4D97-AF65-F5344CB8AC3E}">
        <p14:creationId xmlns:p14="http://schemas.microsoft.com/office/powerpoint/2010/main" val="176735963"/>
      </p:ext>
    </p:extLst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1480221"/>
            <a:ext cx="9143999" cy="5324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>
                <a:latin typeface="Helvetica"/>
                <a:cs typeface="Helvetica"/>
              </a:rPr>
              <a:t> Май 2016 г. – Обсуждение вопроса на ПС ЕАД и консультативном совещании секретарей ПА ЕАД.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>
                <a:latin typeface="Helvetica"/>
                <a:cs typeface="Helvetica"/>
              </a:rPr>
              <a:t> 8 Июня 2016 г. – Встреча консультативной группы </a:t>
            </a:r>
            <a:r>
              <a:rPr lang="ru-RU" sz="3200" dirty="0">
                <a:latin typeface="Helvetica"/>
                <a:cs typeface="Helvetica"/>
              </a:rPr>
              <a:t>в </a:t>
            </a:r>
            <a:r>
              <a:rPr lang="ru-RU" sz="3200" dirty="0" smtClean="0">
                <a:latin typeface="Helvetica"/>
                <a:cs typeface="Helvetica"/>
              </a:rPr>
              <a:t>Бухаресте: президенты унионов и представители ЕАД.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>
                <a:latin typeface="Helvetica"/>
                <a:cs typeface="Helvetica"/>
              </a:rPr>
              <a:t> Июль – Август 2016 г. – Работа над подготовкой материалов для проведения публичных встреч в Феврале-Марте 2017 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-45841"/>
            <a:ext cx="9189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Helvetica"/>
                <a:cs typeface="Helvetica"/>
              </a:rPr>
              <a:t>Основные мероприятия 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Helvetica"/>
                <a:cs typeface="Helvetica"/>
              </a:rPr>
              <a:t>и этапы проекта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Helvetica"/>
                <a:cs typeface="Helvetica"/>
              </a:rPr>
              <a:t>«Европа и Азия для Христа»</a:t>
            </a:r>
            <a:endParaRPr lang="ru-RU" sz="4000" b="1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343855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1906831"/>
            <a:ext cx="914399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ru-RU" sz="2800" dirty="0" smtClean="0">
                <a:latin typeface="Helvetica"/>
                <a:cs typeface="Helvetica"/>
              </a:rPr>
              <a:t>17-24 сентября 2016 г. – Неделя Возрождения и Молитвы в каждой церкви на территории ЕАД.  Начало работы общины над подготовкой Ев. Программы.</a:t>
            </a:r>
          </a:p>
          <a:p>
            <a:pPr marL="457200" indent="-457200">
              <a:buFont typeface="+mj-lt"/>
              <a:buAutoNum type="arabicPeriod" startAt="4"/>
            </a:pPr>
            <a:endParaRPr lang="ru-RU" sz="14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ru-RU" sz="2800" dirty="0" smtClean="0">
                <a:latin typeface="Helvetica"/>
                <a:cs typeface="Helvetica"/>
              </a:rPr>
              <a:t> Октябрь 2016 г. – Февраль 2017 г. – Работа  членов церкви, в каждой общине, над поиском и приглашением новых людей на Евангельские Встречи.  </a:t>
            </a:r>
          </a:p>
          <a:p>
            <a:r>
              <a:rPr lang="ru-RU" sz="1400" dirty="0" smtClean="0">
                <a:latin typeface="Helvetica"/>
                <a:cs typeface="Helvetica"/>
              </a:rPr>
              <a:t>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800" dirty="0" smtClean="0">
                <a:latin typeface="Helvetica"/>
                <a:cs typeface="Helvetica"/>
              </a:rPr>
              <a:t>2</a:t>
            </a:r>
            <a:r>
              <a:rPr lang="ru-RU" sz="2800" dirty="0">
                <a:latin typeface="Helvetica"/>
                <a:cs typeface="Helvetica"/>
              </a:rPr>
              <a:t>-5 </a:t>
            </a:r>
            <a:r>
              <a:rPr lang="ru-RU" sz="2800" dirty="0" smtClean="0">
                <a:latin typeface="Helvetica"/>
                <a:cs typeface="Helvetica"/>
              </a:rPr>
              <a:t>ноября 2016 г. </a:t>
            </a:r>
            <a:r>
              <a:rPr lang="ru-RU" sz="2800" dirty="0">
                <a:latin typeface="Helvetica"/>
                <a:cs typeface="Helvetica"/>
              </a:rPr>
              <a:t>– Конгресс Евангелистов в Заокском. </a:t>
            </a:r>
          </a:p>
          <a:p>
            <a:pPr marL="342900" indent="-342900">
              <a:buFont typeface="+mj-lt"/>
              <a:buAutoNum type="arabicPeriod" startAt="6"/>
            </a:pPr>
            <a:endParaRPr lang="ru-RU" sz="2800" dirty="0" smtClean="0">
              <a:latin typeface="Helvetica"/>
              <a:cs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-45841"/>
            <a:ext cx="9189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Helvetica"/>
                <a:cs typeface="Helvetica"/>
              </a:rPr>
              <a:t>Основные мероприятия 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Helvetica"/>
                <a:cs typeface="Helvetica"/>
              </a:rPr>
              <a:t>и этапы проекта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Helvetica"/>
                <a:cs typeface="Helvetica"/>
              </a:rPr>
              <a:t>«Европа и Азия для Христа»</a:t>
            </a:r>
            <a:endParaRPr lang="ru-RU" sz="4000" b="1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532131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127" y="1635079"/>
            <a:ext cx="899673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ru-RU" sz="3200" dirty="0" smtClean="0">
                <a:latin typeface="Helvetica"/>
                <a:cs typeface="Helvetica"/>
              </a:rPr>
              <a:t> 11 ноября 2016 г. – Суббота посвящения общины на служение по программе.</a:t>
            </a:r>
          </a:p>
          <a:p>
            <a:pPr marL="342900" indent="-342900">
              <a:buFont typeface="+mj-lt"/>
              <a:buAutoNum type="arabicPeriod" startAt="7"/>
            </a:pPr>
            <a:endParaRPr lang="ru-RU" sz="16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ru-RU" sz="3200" dirty="0" smtClean="0">
                <a:latin typeface="Helvetica"/>
                <a:cs typeface="Helvetica"/>
              </a:rPr>
              <a:t> 4 Февраля 2017 г. Старт программы с  участием Т. Вильсона. Прямой эфир из Киева. </a:t>
            </a:r>
            <a:endParaRPr lang="ru-RU" sz="3200" dirty="0">
              <a:latin typeface="Helvetica"/>
              <a:cs typeface="Helvetica"/>
            </a:endParaRPr>
          </a:p>
          <a:p>
            <a:endParaRPr lang="ru-RU" sz="16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ru-RU" sz="3200" dirty="0" smtClean="0">
                <a:latin typeface="Helvetica"/>
                <a:cs typeface="Helvetica"/>
              </a:rPr>
              <a:t> Февраль – Март 2017 г. Проведение евангельских программ, крещение.</a:t>
            </a:r>
          </a:p>
          <a:p>
            <a:pPr marL="342900" indent="-342900">
              <a:buFont typeface="+mj-lt"/>
              <a:buAutoNum type="arabicPeriod" startAt="7"/>
            </a:pPr>
            <a:endParaRPr lang="ru-RU" sz="16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ru-RU" sz="3200" dirty="0" smtClean="0">
                <a:latin typeface="Helvetica"/>
                <a:cs typeface="Helvetica"/>
              </a:rPr>
              <a:t> Апрель – Май – Продолжение служения в каждой церкви.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-61607"/>
            <a:ext cx="9189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Helvetica"/>
                <a:cs typeface="Helvetica"/>
              </a:rPr>
              <a:t>Основные мероприятия 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Helvetica"/>
                <a:cs typeface="Helvetica"/>
              </a:rPr>
              <a:t>и этапы проекта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Helvetica"/>
                <a:cs typeface="Helvetica"/>
              </a:rPr>
              <a:t>«Европа и Азия для Христа»</a:t>
            </a:r>
            <a:endParaRPr lang="ru-RU" sz="4000" b="1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912697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1652713"/>
            <a:ext cx="9143999" cy="5293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1"/>
            </a:pPr>
            <a:r>
              <a:rPr lang="ru-RU" sz="3200" dirty="0" smtClean="0">
                <a:latin typeface="Helvetica"/>
                <a:cs typeface="Helvetica"/>
              </a:rPr>
              <a:t> Май 2017 г. – Неделя Жатвы, Крещение.</a:t>
            </a:r>
          </a:p>
          <a:p>
            <a:pPr marL="342900" indent="-342900">
              <a:buFont typeface="+mj-lt"/>
              <a:buAutoNum type="arabicPeriod" startAt="11"/>
            </a:pPr>
            <a:endParaRPr lang="ru-RU" sz="16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 startAt="11"/>
            </a:pPr>
            <a:r>
              <a:rPr lang="ru-RU" sz="3200" dirty="0" smtClean="0">
                <a:latin typeface="Helvetica"/>
                <a:cs typeface="Helvetica"/>
              </a:rPr>
              <a:t> Июнь – Август 2017 г. – Подготовка материалов для программы «Миссия Христа в </a:t>
            </a:r>
            <a:r>
              <a:rPr lang="ru-RU" sz="3200" dirty="0" smtClean="0">
                <a:latin typeface="Helvetica"/>
                <a:cs typeface="Helvetica"/>
              </a:rPr>
              <a:t>Европе и Азии» </a:t>
            </a:r>
            <a:r>
              <a:rPr lang="ru-RU" sz="3200" dirty="0" smtClean="0">
                <a:latin typeface="Helvetica"/>
                <a:cs typeface="Helvetica"/>
              </a:rPr>
              <a:t>2018 г.</a:t>
            </a:r>
          </a:p>
          <a:p>
            <a:pPr marL="342900" indent="-342900">
              <a:buFont typeface="+mj-lt"/>
              <a:buAutoNum type="arabicPeriod" startAt="11"/>
            </a:pPr>
            <a:endParaRPr lang="ru-RU" sz="16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 startAt="11"/>
            </a:pPr>
            <a:r>
              <a:rPr lang="ru-RU" sz="3200" dirty="0" smtClean="0">
                <a:latin typeface="Helvetica"/>
                <a:cs typeface="Helvetica"/>
              </a:rPr>
              <a:t> Сентябрь 2017 г. – Неделя Возрождения и Молитвы.</a:t>
            </a:r>
          </a:p>
          <a:p>
            <a:pPr marL="342900" indent="-342900">
              <a:buFont typeface="+mj-lt"/>
              <a:buAutoNum type="arabicPeriod" startAt="11"/>
            </a:pPr>
            <a:endParaRPr lang="ru-RU" sz="1600" dirty="0" smtClean="0">
              <a:latin typeface="Helvetica"/>
              <a:cs typeface="Helvetica"/>
            </a:endParaRPr>
          </a:p>
          <a:p>
            <a:pPr marL="342900" indent="-342900">
              <a:buFont typeface="+mj-lt"/>
              <a:buAutoNum type="arabicPeriod" startAt="11"/>
            </a:pPr>
            <a:r>
              <a:rPr lang="ru-RU" sz="3200" dirty="0" smtClean="0">
                <a:latin typeface="Helvetica"/>
                <a:cs typeface="Helvetica"/>
              </a:rPr>
              <a:t> Октябрь 2017 г. – Февраль 2018 г. – Работа общины по программе «Миссия Христа в </a:t>
            </a:r>
            <a:r>
              <a:rPr lang="ru-RU" sz="3200" dirty="0" smtClean="0">
                <a:latin typeface="Helvetica"/>
                <a:cs typeface="Helvetica"/>
              </a:rPr>
              <a:t>Европе и Азии».  </a:t>
            </a:r>
            <a:endParaRPr lang="ru-RU" sz="3200" dirty="0" smtClean="0">
              <a:latin typeface="Helvetica"/>
              <a:cs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-61607"/>
            <a:ext cx="9189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Helvetica"/>
                <a:cs typeface="Helvetica"/>
              </a:rPr>
              <a:t>Основные мероприятия 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Helvetica"/>
                <a:cs typeface="Helvetica"/>
              </a:rPr>
              <a:t>и этапы проекта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Helvetica"/>
                <a:cs typeface="Helvetica"/>
              </a:rPr>
              <a:t>«Европа и Азия для Христа»</a:t>
            </a:r>
            <a:endParaRPr lang="ru-RU" sz="4000" b="1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580419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12295" y="256674"/>
            <a:ext cx="890336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lvl="1"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ru-RU" sz="4800" dirty="0" smtClean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Calibri"/>
              </a:rPr>
              <a:t>«</a:t>
            </a:r>
            <a:r>
              <a:rPr lang="ru-RU" sz="4800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Calibri"/>
              </a:rPr>
              <a:t>Тогда говорит ученикам Своим: жатвы много, а делателей мало; </a:t>
            </a:r>
            <a:endParaRPr lang="ru-RU" sz="4800" dirty="0" smtClean="0">
              <a:solidFill>
                <a:schemeClr val="bg1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cs typeface="Calibri"/>
            </a:endParaRPr>
          </a:p>
          <a:p>
            <a:pPr lvl="1"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ru-RU" sz="4800" dirty="0" smtClean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Calibri"/>
              </a:rPr>
              <a:t>Итак</a:t>
            </a:r>
            <a:r>
              <a:rPr lang="ru-RU" sz="4800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Calibri"/>
              </a:rPr>
              <a:t>, молите Господина жатвы, чтобы выслал делателей на жатву Свою». </a:t>
            </a:r>
          </a:p>
          <a:p>
            <a:pPr lvl="1" algn="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ru-RU" sz="4800" dirty="0" smtClean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Calibri"/>
              </a:rPr>
              <a:t>Мф</a:t>
            </a:r>
            <a:r>
              <a:rPr lang="ru-RU" sz="4800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Calibri"/>
              </a:rPr>
              <a:t>.9:</a:t>
            </a:r>
            <a:r>
              <a:rPr lang="ru-RU" sz="4800" dirty="0" smtClean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Calibri"/>
              </a:rPr>
              <a:t>37-38    </a:t>
            </a:r>
            <a:r>
              <a:rPr lang="ru-RU" sz="4800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Calibri"/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1274696916"/>
      </p:ext>
    </p:extLst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4" name="Picture 4" descr="juicedrop_2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MANOS_JC_BENDICE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760" y="1002000"/>
            <a:ext cx="38576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23818" y="4536020"/>
            <a:ext cx="65347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lvl="1" algn="ctr" defTabSz="914400" fontAlgn="base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ru-RU" sz="3600" b="1" dirty="0" smtClean="0">
                <a:solidFill>
                  <a:srgbClr val="FFFF00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«У Христа нет иных рук, кроме наших!» </a:t>
            </a:r>
            <a:r>
              <a:rPr lang="ru-RU" sz="3600" b="1" dirty="0">
                <a:solidFill>
                  <a:srgbClr val="FFFF00"/>
                </a:solidFill>
                <a:effectLst>
                  <a:glow rad="101600">
                    <a:srgbClr val="000000">
                      <a:satMod val="175000"/>
                      <a:alpha val="40000"/>
                    </a:srgbClr>
                  </a:glow>
                </a:effectLst>
                <a:latin typeface="Calibri"/>
                <a:cs typeface="Calibri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420018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4" name="Picture 4" descr="juicedrop_2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62182" y="2011216"/>
            <a:ext cx="7135091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333399"/>
            </a:outerShdw>
          </a:effectLst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  <a:defRPr/>
            </a:pPr>
            <a:r>
              <a:rPr lang="ru-RU" sz="4400" b="1" i="1" kern="0" dirty="0">
                <a:solidFill>
                  <a:srgbClr val="FFFF00"/>
                </a:solidFill>
                <a:latin typeface="Calibri"/>
                <a:cs typeface="Calibri"/>
              </a:rPr>
              <a:t>«…НЕ ВОИНСТВОМ И НЕ СИЛОЮ, НО ДУХОМ МОИМ, ГОВОРИТ ГОСПОДЬ».</a:t>
            </a:r>
          </a:p>
          <a:p>
            <a:pPr algn="r" defTabSz="914400">
              <a:spcBef>
                <a:spcPct val="50000"/>
              </a:spcBef>
              <a:defRPr/>
            </a:pPr>
            <a:r>
              <a:rPr lang="ru-RU" sz="4400" b="1" i="1" kern="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lang="ru-RU" sz="4400" b="1" kern="0" dirty="0" err="1">
                <a:solidFill>
                  <a:srgbClr val="FFFF00"/>
                </a:solidFill>
                <a:latin typeface="Calibri"/>
                <a:cs typeface="Calibri"/>
              </a:rPr>
              <a:t>Захария</a:t>
            </a:r>
            <a:r>
              <a:rPr lang="ru-RU" sz="4400" b="1" kern="0" dirty="0">
                <a:solidFill>
                  <a:srgbClr val="FFFF00"/>
                </a:solidFill>
                <a:latin typeface="Calibri"/>
                <a:cs typeface="Calibri"/>
              </a:rPr>
              <a:t> 4:6</a:t>
            </a:r>
            <a:endParaRPr lang="ru-RU" sz="4400" b="1" i="1" kern="0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154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ＭＳ Ｐゴシック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</TotalTime>
  <Words>618</Words>
  <Application>Microsoft Macintosh PowerPoint</Application>
  <PresentationFormat>Экран (4:3)</PresentationFormat>
  <Paragraphs>60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Bodoni MT Black</vt:lpstr>
      <vt:lpstr>Helvetica</vt:lpstr>
      <vt:lpstr>Impact</vt:lpstr>
      <vt:lpstr>ＭＳ Ｐゴシック</vt:lpstr>
      <vt:lpstr>Verdana</vt:lpstr>
      <vt:lpstr>Arial</vt:lpstr>
      <vt:lpstr>Calibri</vt:lpstr>
      <vt:lpstr>Wingdings</vt:lpstr>
      <vt:lpstr>Office Theme</vt:lpstr>
      <vt:lpstr>1_Design padrão</vt:lpstr>
      <vt:lpstr>5_Оформление по умолчанию</vt:lpstr>
      <vt:lpstr>Globe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Kozakov Viktor</dc:creator>
  <cp:lastModifiedBy>Пользователь Microsoft Office</cp:lastModifiedBy>
  <cp:revision>44</cp:revision>
  <dcterms:created xsi:type="dcterms:W3CDTF">2013-02-17T01:33:51Z</dcterms:created>
  <dcterms:modified xsi:type="dcterms:W3CDTF">2016-05-31T12:11:30Z</dcterms:modified>
</cp:coreProperties>
</file>