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93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 MT"/>
        <a:ea typeface="Gill Sans MT"/>
        <a:cs typeface="Gill Sans MT"/>
        <a:sym typeface="Gill Sans MT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 MT"/>
        <a:ea typeface="Gill Sans MT"/>
        <a:cs typeface="Gill Sans MT"/>
        <a:sym typeface="Gill Sans MT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 MT"/>
        <a:ea typeface="Gill Sans MT"/>
        <a:cs typeface="Gill Sans MT"/>
        <a:sym typeface="Gill Sans MT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 MT"/>
        <a:ea typeface="Gill Sans MT"/>
        <a:cs typeface="Gill Sans MT"/>
        <a:sym typeface="Gill Sans MT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 MT"/>
        <a:ea typeface="Gill Sans MT"/>
        <a:cs typeface="Gill Sans MT"/>
        <a:sym typeface="Gill Sans MT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 MT"/>
        <a:ea typeface="Gill Sans MT"/>
        <a:cs typeface="Gill Sans MT"/>
        <a:sym typeface="Gill Sans MT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 MT"/>
        <a:ea typeface="Gill Sans MT"/>
        <a:cs typeface="Gill Sans MT"/>
        <a:sym typeface="Gill Sans MT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 MT"/>
        <a:ea typeface="Gill Sans MT"/>
        <a:cs typeface="Gill Sans MT"/>
        <a:sym typeface="Gill Sans MT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 MT"/>
        <a:ea typeface="Gill Sans MT"/>
        <a:cs typeface="Gill Sans MT"/>
        <a:sym typeface="Gill Sans M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EDCB"/>
          </a:solidFill>
        </a:fill>
      </a:tcStyle>
    </a:wholeTbl>
    <a:band2H>
      <a:tcTxStyle/>
      <a:tcStyle>
        <a:tcBdr/>
        <a:fill>
          <a:solidFill>
            <a:srgbClr val="EDF6E7"/>
          </a:solidFill>
        </a:fill>
      </a:tcStyle>
    </a:band2H>
    <a:firstCol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DEBCA"/>
          </a:solidFill>
        </a:fill>
      </a:tcStyle>
    </a:wholeTbl>
    <a:band2H>
      <a:tcTxStyle/>
      <a:tcStyle>
        <a:tcBdr/>
        <a:fill>
          <a:solidFill>
            <a:srgbClr val="FEF5E6"/>
          </a:solidFill>
        </a:fill>
      </a:tcStyle>
    </a:band2H>
    <a:firstCol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DADA"/>
          </a:solidFill>
        </a:fill>
      </a:tcStyle>
    </a:wholeTbl>
    <a:band2H>
      <a:tcTxStyle/>
      <a:tcStyle>
        <a:tcBdr/>
        <a:fill>
          <a:solidFill>
            <a:srgbClr val="EEEDED"/>
          </a:solidFill>
        </a:fill>
      </a:tcStyle>
    </a:band2H>
    <a:firstCol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8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0520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5" name="Shape 17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Построение послания к Римлянам:</a:t>
            </a:r>
          </a:p>
          <a:p>
            <a:r>
              <a:t>1 – 11 гл. Индикатив </a:t>
            </a:r>
          </a:p>
          <a:p>
            <a:r>
              <a:t>12-15 гл. – Императив.</a:t>
            </a:r>
          </a:p>
          <a:p>
            <a:r>
              <a:t>ЖЖ – живой журнал – комментарий на какие-то события, реакция на происходящее…</a:t>
            </a:r>
          </a:p>
          <a:p>
            <a:r>
              <a:t>Живая жертва!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/>
            </a:pPr>
            <a:r>
              <a:t>Построение послания к Римлянам:</a:t>
            </a:r>
          </a:p>
          <a:p>
            <a:pPr>
              <a:defRPr sz="1400"/>
            </a:pPr>
            <a:r>
              <a:t>1 – 11 гл. Индикатив </a:t>
            </a:r>
          </a:p>
          <a:p>
            <a:pPr>
              <a:defRPr sz="1400"/>
            </a:pPr>
            <a:r>
              <a:t>12-15 гл. – Императив.</a:t>
            </a:r>
          </a:p>
          <a:p>
            <a:pPr>
              <a:defRPr sz="1400"/>
            </a:pPr>
            <a:r>
              <a:t>ЖЖ – живой журнал – комментарий на какие-то события, реакция на происходящее…</a:t>
            </a:r>
          </a:p>
          <a:p>
            <a:pPr>
              <a:defRPr sz="1400"/>
            </a:pPr>
            <a:r>
              <a:t>Живая жертва!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hape 21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Объезд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Shape 2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t>Не сводить разговоры к смехотворству. Использовать возможности для духовных разговоров.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-77" y="5293517"/>
            <a:ext cx="9144094" cy="1443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"/>
                </a:moveTo>
                <a:lnTo>
                  <a:pt x="21600" y="0"/>
                </a:lnTo>
                <a:cubicBezTo>
                  <a:pt x="21596" y="1236"/>
                  <a:pt x="21598" y="2578"/>
                  <a:pt x="21594" y="3814"/>
                </a:cubicBezTo>
                <a:lnTo>
                  <a:pt x="14878" y="21600"/>
                </a:lnTo>
                <a:lnTo>
                  <a:pt x="0" y="5489"/>
                </a:lnTo>
                <a:lnTo>
                  <a:pt x="0" y="10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rgbClr val="B7E776"/>
              </a:gs>
              <a:gs pos="83000">
                <a:schemeClr val="accent1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b="1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-77" y="5293517"/>
            <a:ext cx="9144094" cy="1443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"/>
                </a:moveTo>
                <a:lnTo>
                  <a:pt x="21600" y="0"/>
                </a:lnTo>
                <a:cubicBezTo>
                  <a:pt x="21596" y="1236"/>
                  <a:pt x="21598" y="2578"/>
                  <a:pt x="21594" y="3814"/>
                </a:cubicBezTo>
                <a:lnTo>
                  <a:pt x="14878" y="21600"/>
                </a:lnTo>
                <a:lnTo>
                  <a:pt x="0" y="5489"/>
                </a:lnTo>
                <a:lnTo>
                  <a:pt x="0" y="107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rgbClr val="CFEFA4"/>
              </a:gs>
              <a:gs pos="100000">
                <a:schemeClr val="accent1">
                  <a:alpha val="0"/>
                </a:schemeClr>
              </a:gs>
            </a:gsLst>
            <a:lin ang="60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b="1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 19"/>
          <p:cNvSpPr/>
          <p:nvPr/>
        </p:nvSpPr>
        <p:spPr>
          <a:xfrm>
            <a:off x="0" y="5545932"/>
            <a:ext cx="9146384" cy="1314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2"/>
                </a:moveTo>
                <a:lnTo>
                  <a:pt x="14938" y="19683"/>
                </a:lnTo>
                <a:lnTo>
                  <a:pt x="21589" y="0"/>
                </a:lnTo>
                <a:lnTo>
                  <a:pt x="21600" y="21600"/>
                </a:lnTo>
                <a:lnTo>
                  <a:pt x="0" y="21561"/>
                </a:lnTo>
                <a:lnTo>
                  <a:pt x="0" y="2152"/>
                </a:lnTo>
                <a:close/>
              </a:path>
            </a:pathLst>
          </a:custGeom>
          <a:gradFill>
            <a:gsLst>
              <a:gs pos="0">
                <a:srgbClr val="FDE99F"/>
              </a:gs>
              <a:gs pos="50000">
                <a:schemeClr val="accent3"/>
              </a:gs>
              <a:gs pos="100000">
                <a:srgbClr val="FCDE70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b="1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4572000" y="1676400"/>
            <a:ext cx="3886200" cy="15240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sz="quarter" idx="1"/>
          </p:nvPr>
        </p:nvSpPr>
        <p:spPr>
          <a:xfrm>
            <a:off x="4572000" y="3203574"/>
            <a:ext cx="3886200" cy="1825626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Shape 22"/>
          <p:cNvSpPr/>
          <p:nvPr/>
        </p:nvSpPr>
        <p:spPr>
          <a:xfrm>
            <a:off x="0" y="5262464"/>
            <a:ext cx="9144000" cy="746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193" y="5502669"/>
            <a:ext cx="9144003" cy="1271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" y="2064"/>
                </a:moveTo>
                <a:lnTo>
                  <a:pt x="14901" y="20294"/>
                </a:lnTo>
                <a:lnTo>
                  <a:pt x="21600" y="0"/>
                </a:lnTo>
                <a:cubicBezTo>
                  <a:pt x="21598" y="449"/>
                  <a:pt x="21596" y="897"/>
                  <a:pt x="21594" y="1346"/>
                </a:cubicBezTo>
                <a:lnTo>
                  <a:pt x="14918" y="21600"/>
                </a:lnTo>
                <a:lnTo>
                  <a:pt x="0" y="3410"/>
                </a:lnTo>
                <a:cubicBezTo>
                  <a:pt x="0" y="2935"/>
                  <a:pt x="5" y="2540"/>
                  <a:pt x="5" y="206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 32"/>
          <p:cNvSpPr/>
          <p:nvPr/>
        </p:nvSpPr>
        <p:spPr>
          <a:xfrm>
            <a:off x="0" y="5457825"/>
            <a:ext cx="7239001" cy="140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3371"/>
                </a:lnTo>
                <a:lnTo>
                  <a:pt x="5457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rgbClr val="CFEFA4"/>
              </a:gs>
              <a:gs pos="66000">
                <a:schemeClr val="accent1"/>
              </a:gs>
            </a:gsLst>
            <a:lin ang="1662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1807388" y="6148042"/>
            <a:ext cx="7338992" cy="711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38"/>
                </a:moveTo>
                <a:lnTo>
                  <a:pt x="21600" y="0"/>
                </a:lnTo>
                <a:cubicBezTo>
                  <a:pt x="21595" y="7128"/>
                  <a:pt x="21598" y="14472"/>
                  <a:pt x="21593" y="21600"/>
                </a:cubicBezTo>
                <a:lnTo>
                  <a:pt x="0" y="21538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rgbClr val="FDE99F"/>
              </a:gs>
              <a:gs pos="48000">
                <a:schemeClr val="accent3"/>
              </a:gs>
            </a:gsLst>
            <a:lin ang="15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37338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6" name="Shape 36"/>
          <p:cNvSpPr/>
          <p:nvPr/>
        </p:nvSpPr>
        <p:spPr>
          <a:xfrm>
            <a:off x="-197" y="5412337"/>
            <a:ext cx="7605570" cy="927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587"/>
                  <a:pt x="0" y="1174"/>
                  <a:pt x="0" y="1761"/>
                </a:cubicBezTo>
                <a:lnTo>
                  <a:pt x="20520" y="21600"/>
                </a:lnTo>
                <a:lnTo>
                  <a:pt x="21600" y="208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 37"/>
          <p:cNvSpPr/>
          <p:nvPr/>
        </p:nvSpPr>
        <p:spPr>
          <a:xfrm>
            <a:off x="1680724" y="6116506"/>
            <a:ext cx="7465657" cy="74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  <a:lnTo>
                  <a:pt x="2185" y="21600"/>
                </a:lnTo>
                <a:lnTo>
                  <a:pt x="21600" y="2174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 46"/>
          <p:cNvSpPr/>
          <p:nvPr/>
        </p:nvSpPr>
        <p:spPr>
          <a:xfrm>
            <a:off x="0" y="5545932"/>
            <a:ext cx="9146384" cy="1314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2"/>
                </a:moveTo>
                <a:lnTo>
                  <a:pt x="14938" y="19683"/>
                </a:lnTo>
                <a:lnTo>
                  <a:pt x="21589" y="0"/>
                </a:lnTo>
                <a:lnTo>
                  <a:pt x="21600" y="21600"/>
                </a:lnTo>
                <a:lnTo>
                  <a:pt x="0" y="21561"/>
                </a:lnTo>
                <a:lnTo>
                  <a:pt x="0" y="2152"/>
                </a:lnTo>
                <a:close/>
              </a:path>
            </a:pathLst>
          </a:custGeom>
          <a:gradFill>
            <a:gsLst>
              <a:gs pos="0">
                <a:srgbClr val="CFEFA4"/>
              </a:gs>
              <a:gs pos="50000">
                <a:schemeClr val="accent1"/>
              </a:gs>
              <a:gs pos="100000">
                <a:srgbClr val="B7E776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 47"/>
          <p:cNvSpPr/>
          <p:nvPr/>
        </p:nvSpPr>
        <p:spPr>
          <a:xfrm>
            <a:off x="-77" y="5293517"/>
            <a:ext cx="9144094" cy="1443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"/>
                </a:moveTo>
                <a:lnTo>
                  <a:pt x="21600" y="0"/>
                </a:lnTo>
                <a:cubicBezTo>
                  <a:pt x="21596" y="1236"/>
                  <a:pt x="21598" y="2578"/>
                  <a:pt x="21594" y="3814"/>
                </a:cubicBezTo>
                <a:lnTo>
                  <a:pt x="14878" y="21600"/>
                </a:lnTo>
                <a:lnTo>
                  <a:pt x="0" y="5489"/>
                </a:lnTo>
                <a:lnTo>
                  <a:pt x="0" y="107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 48"/>
          <p:cNvSpPr/>
          <p:nvPr/>
        </p:nvSpPr>
        <p:spPr>
          <a:xfrm>
            <a:off x="-77" y="5293517"/>
            <a:ext cx="9144094" cy="1443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"/>
                </a:moveTo>
                <a:lnTo>
                  <a:pt x="21600" y="0"/>
                </a:lnTo>
                <a:cubicBezTo>
                  <a:pt x="21596" y="1236"/>
                  <a:pt x="21598" y="2578"/>
                  <a:pt x="21594" y="3814"/>
                </a:cubicBezTo>
                <a:lnTo>
                  <a:pt x="14878" y="21600"/>
                </a:lnTo>
                <a:lnTo>
                  <a:pt x="0" y="5489"/>
                </a:lnTo>
                <a:lnTo>
                  <a:pt x="0" y="107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722312" y="3633787"/>
            <a:ext cx="7772401" cy="1362076"/>
          </a:xfrm>
          <a:prstGeom prst="rect">
            <a:avLst/>
          </a:prstGeom>
        </p:spPr>
        <p:txBody>
          <a:bodyPr anchor="t"/>
          <a:lstStyle>
            <a:lvl1pPr>
              <a:defRPr sz="4000"/>
            </a:lvl1pPr>
          </a:lstStyle>
          <a:p>
            <a:r>
              <a:t>Текст заголовка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sz="quarter" idx="1"/>
          </p:nvPr>
        </p:nvSpPr>
        <p:spPr>
          <a:xfrm>
            <a:off x="722312" y="2133600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1" name="Shape 51"/>
          <p:cNvSpPr/>
          <p:nvPr/>
        </p:nvSpPr>
        <p:spPr>
          <a:xfrm>
            <a:off x="0" y="5262464"/>
            <a:ext cx="9144000" cy="746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193" y="5502669"/>
            <a:ext cx="9144003" cy="1271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" y="2064"/>
                </a:moveTo>
                <a:lnTo>
                  <a:pt x="14901" y="20294"/>
                </a:lnTo>
                <a:lnTo>
                  <a:pt x="21600" y="0"/>
                </a:lnTo>
                <a:cubicBezTo>
                  <a:pt x="21598" y="449"/>
                  <a:pt x="21596" y="897"/>
                  <a:pt x="21594" y="1346"/>
                </a:cubicBezTo>
                <a:lnTo>
                  <a:pt x="14918" y="21600"/>
                </a:lnTo>
                <a:lnTo>
                  <a:pt x="0" y="3410"/>
                </a:lnTo>
                <a:cubicBezTo>
                  <a:pt x="0" y="2935"/>
                  <a:pt x="5" y="2540"/>
                  <a:pt x="5" y="206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1807388" y="6148042"/>
            <a:ext cx="7338992" cy="711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38"/>
                </a:moveTo>
                <a:lnTo>
                  <a:pt x="21600" y="0"/>
                </a:lnTo>
                <a:cubicBezTo>
                  <a:pt x="21595" y="7128"/>
                  <a:pt x="21598" y="14472"/>
                  <a:pt x="21593" y="21600"/>
                </a:cubicBezTo>
                <a:lnTo>
                  <a:pt x="0" y="21538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rgbClr val="FDE99F"/>
              </a:gs>
              <a:gs pos="48000">
                <a:schemeClr val="accent3"/>
              </a:gs>
            </a:gsLst>
            <a:lin ang="15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Shape 62"/>
          <p:cNvSpPr/>
          <p:nvPr/>
        </p:nvSpPr>
        <p:spPr>
          <a:xfrm>
            <a:off x="0" y="5457825"/>
            <a:ext cx="7239001" cy="140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3371"/>
                </a:lnTo>
                <a:lnTo>
                  <a:pt x="5457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rgbClr val="CFEFA4"/>
              </a:gs>
              <a:gs pos="66000">
                <a:schemeClr val="accent1"/>
              </a:gs>
            </a:gsLst>
            <a:lin ang="1662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4" name="Shape 64"/>
          <p:cNvSpPr/>
          <p:nvPr/>
        </p:nvSpPr>
        <p:spPr>
          <a:xfrm>
            <a:off x="-197" y="5412337"/>
            <a:ext cx="7605570" cy="927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587"/>
                  <a:pt x="0" y="1174"/>
                  <a:pt x="0" y="1761"/>
                </a:cubicBezTo>
                <a:lnTo>
                  <a:pt x="20520" y="21600"/>
                </a:lnTo>
                <a:lnTo>
                  <a:pt x="21600" y="208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1680724" y="6116506"/>
            <a:ext cx="7465657" cy="74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  <a:lnTo>
                  <a:pt x="2185" y="21600"/>
                </a:lnTo>
                <a:lnTo>
                  <a:pt x="21600" y="2174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body" sz="half" idx="1"/>
          </p:nvPr>
        </p:nvSpPr>
        <p:spPr>
          <a:xfrm>
            <a:off x="685800" y="1536191"/>
            <a:ext cx="3657600" cy="3877057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1807388" y="6148042"/>
            <a:ext cx="7338992" cy="711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38"/>
                </a:moveTo>
                <a:lnTo>
                  <a:pt x="21600" y="0"/>
                </a:lnTo>
                <a:cubicBezTo>
                  <a:pt x="21595" y="7128"/>
                  <a:pt x="21598" y="14472"/>
                  <a:pt x="21593" y="21600"/>
                </a:cubicBezTo>
                <a:lnTo>
                  <a:pt x="0" y="21538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rgbClr val="CFEFA4"/>
              </a:gs>
              <a:gs pos="48000">
                <a:schemeClr val="accent1"/>
              </a:gs>
            </a:gsLst>
            <a:lin ang="15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 76"/>
          <p:cNvSpPr/>
          <p:nvPr/>
        </p:nvSpPr>
        <p:spPr>
          <a:xfrm>
            <a:off x="0" y="5457825"/>
            <a:ext cx="7239001" cy="140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3371"/>
                </a:lnTo>
                <a:lnTo>
                  <a:pt x="5457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rgbClr val="FDE99F"/>
              </a:gs>
              <a:gs pos="66000">
                <a:schemeClr val="accent3"/>
              </a:gs>
            </a:gsLst>
            <a:lin ang="1662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8" name="Shape 78"/>
          <p:cNvSpPr>
            <a:spLocks noGrp="1"/>
          </p:cNvSpPr>
          <p:nvPr>
            <p:ph type="body" sz="quarter" idx="1"/>
          </p:nvPr>
        </p:nvSpPr>
        <p:spPr>
          <a:xfrm>
            <a:off x="685800" y="1535112"/>
            <a:ext cx="3657600" cy="6397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sz="quarter" idx="13"/>
          </p:nvPr>
        </p:nvSpPr>
        <p:spPr>
          <a:xfrm>
            <a:off x="4800600" y="1535112"/>
            <a:ext cx="3657600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>
                <a:solidFill>
                  <a:srgbClr val="D4D4D4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-197" y="5412337"/>
            <a:ext cx="7605570" cy="927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587"/>
                  <a:pt x="0" y="1174"/>
                  <a:pt x="0" y="1761"/>
                </a:cubicBezTo>
                <a:lnTo>
                  <a:pt x="20520" y="21600"/>
                </a:lnTo>
                <a:lnTo>
                  <a:pt x="21600" y="208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Shape 81"/>
          <p:cNvSpPr/>
          <p:nvPr/>
        </p:nvSpPr>
        <p:spPr>
          <a:xfrm>
            <a:off x="1680724" y="6116506"/>
            <a:ext cx="7465657" cy="74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  <a:lnTo>
                  <a:pt x="2185" y="21600"/>
                </a:lnTo>
                <a:lnTo>
                  <a:pt x="21600" y="2174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-1" y="5731666"/>
            <a:ext cx="9146491" cy="1126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0" y="16538"/>
                </a:moveTo>
                <a:lnTo>
                  <a:pt x="21592" y="0"/>
                </a:lnTo>
                <a:cubicBezTo>
                  <a:pt x="21591" y="7170"/>
                  <a:pt x="21600" y="14430"/>
                  <a:pt x="21598" y="21600"/>
                </a:cubicBezTo>
                <a:lnTo>
                  <a:pt x="0" y="21544"/>
                </a:lnTo>
                <a:cubicBezTo>
                  <a:pt x="0" y="19875"/>
                  <a:pt x="0" y="18207"/>
                  <a:pt x="0" y="16538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rgbClr val="FDE99F"/>
              </a:gs>
              <a:gs pos="58000">
                <a:schemeClr val="accent3"/>
              </a:gs>
            </a:gsLst>
            <a:lin ang="15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Shape 99"/>
          <p:cNvSpPr/>
          <p:nvPr/>
        </p:nvSpPr>
        <p:spPr>
          <a:xfrm>
            <a:off x="-1" y="5381626"/>
            <a:ext cx="3286125" cy="1207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5849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Shape 100"/>
          <p:cNvSpPr/>
          <p:nvPr/>
        </p:nvSpPr>
        <p:spPr>
          <a:xfrm>
            <a:off x="-2382" y="5696241"/>
            <a:ext cx="9146383" cy="930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9871"/>
                </a:lnTo>
                <a:cubicBezTo>
                  <a:pt x="2" y="20540"/>
                  <a:pt x="4" y="20932"/>
                  <a:pt x="6" y="21600"/>
                </a:cubicBezTo>
                <a:lnTo>
                  <a:pt x="21600" y="1729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-197" y="5347020"/>
            <a:ext cx="3426233" cy="94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577"/>
                  <a:pt x="0" y="1153"/>
                  <a:pt x="0" y="1730"/>
                </a:cubicBezTo>
                <a:lnTo>
                  <a:pt x="20202" y="21600"/>
                </a:lnTo>
                <a:lnTo>
                  <a:pt x="21600" y="211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xfrm>
            <a:off x="676655" y="609600"/>
            <a:ext cx="3383281" cy="914400"/>
          </a:xfrm>
          <a:prstGeom prst="rect">
            <a:avLst/>
          </a:prstGeom>
        </p:spPr>
        <p:txBody>
          <a:bodyPr anchor="b"/>
          <a:lstStyle>
            <a:lvl1pPr>
              <a:defRPr sz="2200" cap="none">
                <a:solidFill>
                  <a:srgbClr val="D4D4D4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sz="half" idx="1"/>
          </p:nvPr>
        </p:nvSpPr>
        <p:spPr>
          <a:xfrm>
            <a:off x="4572000" y="609600"/>
            <a:ext cx="3886200" cy="41910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3"/>
          </p:nvPr>
        </p:nvSpPr>
        <p:spPr>
          <a:xfrm>
            <a:off x="676274" y="1527047"/>
            <a:ext cx="3383280" cy="3291842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1807388" y="6148042"/>
            <a:ext cx="7338992" cy="711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38"/>
                </a:moveTo>
                <a:lnTo>
                  <a:pt x="21600" y="0"/>
                </a:lnTo>
                <a:cubicBezTo>
                  <a:pt x="21595" y="7128"/>
                  <a:pt x="21598" y="14472"/>
                  <a:pt x="21593" y="21600"/>
                </a:cubicBezTo>
                <a:lnTo>
                  <a:pt x="0" y="21538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rgbClr val="CFEFA4"/>
              </a:gs>
              <a:gs pos="48000">
                <a:schemeClr val="accent1"/>
              </a:gs>
            </a:gsLst>
            <a:lin ang="15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8" name="Shape 128"/>
          <p:cNvSpPr/>
          <p:nvPr/>
        </p:nvSpPr>
        <p:spPr>
          <a:xfrm>
            <a:off x="0" y="5457825"/>
            <a:ext cx="7239001" cy="140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3371"/>
                </a:lnTo>
                <a:lnTo>
                  <a:pt x="5457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rgbClr val="FDE99F"/>
              </a:gs>
              <a:gs pos="66000">
                <a:schemeClr val="accent3"/>
              </a:gs>
            </a:gsLst>
            <a:lin ang="1662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pic" sz="half" idx="13"/>
          </p:nvPr>
        </p:nvSpPr>
        <p:spPr>
          <a:xfrm>
            <a:off x="4572000" y="609600"/>
            <a:ext cx="3886200" cy="4190999"/>
          </a:xfrm>
          <a:prstGeom prst="rect">
            <a:avLst/>
          </a:prstGeom>
          <a:ln w="79375">
            <a:solidFill>
              <a:srgbClr val="FFFFFF"/>
            </a:solidFill>
            <a:miter lim="800000"/>
          </a:ln>
          <a:effectLst>
            <a:outerShdw blurRad="50800" dist="38100" dir="5400000" rotWithShape="0">
              <a:srgbClr val="000000">
                <a:alpha val="42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0" name="Shape 130"/>
          <p:cNvSpPr/>
          <p:nvPr/>
        </p:nvSpPr>
        <p:spPr>
          <a:xfrm>
            <a:off x="-197" y="5412337"/>
            <a:ext cx="7605570" cy="927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587"/>
                  <a:pt x="0" y="1174"/>
                  <a:pt x="0" y="1761"/>
                </a:cubicBezTo>
                <a:lnTo>
                  <a:pt x="20520" y="21600"/>
                </a:lnTo>
                <a:lnTo>
                  <a:pt x="21600" y="208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1680724" y="6116506"/>
            <a:ext cx="7465657" cy="74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  <a:lnTo>
                  <a:pt x="2185" y="21600"/>
                </a:lnTo>
                <a:lnTo>
                  <a:pt x="21600" y="2174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2" name="Shape 132"/>
          <p:cNvSpPr>
            <a:spLocks noGrp="1"/>
          </p:cNvSpPr>
          <p:nvPr>
            <p:ph type="title"/>
          </p:nvPr>
        </p:nvSpPr>
        <p:spPr>
          <a:xfrm>
            <a:off x="676655" y="609600"/>
            <a:ext cx="3383281" cy="914400"/>
          </a:xfrm>
          <a:prstGeom prst="rect">
            <a:avLst/>
          </a:prstGeom>
        </p:spPr>
        <p:txBody>
          <a:bodyPr anchor="b"/>
          <a:lstStyle>
            <a:lvl1pPr>
              <a:defRPr sz="2200" cap="none">
                <a:solidFill>
                  <a:srgbClr val="D4D4D4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3" name="Shape 133"/>
          <p:cNvSpPr>
            <a:spLocks noGrp="1"/>
          </p:cNvSpPr>
          <p:nvPr>
            <p:ph type="body" sz="quarter" idx="1"/>
          </p:nvPr>
        </p:nvSpPr>
        <p:spPr>
          <a:xfrm>
            <a:off x="676655" y="1524000"/>
            <a:ext cx="3381376" cy="329565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600"/>
            </a:lvl1pPr>
            <a:lvl2pPr marL="0" indent="468630">
              <a:buClrTx/>
              <a:buSzTx/>
              <a:buFontTx/>
              <a:buNone/>
              <a:defRPr sz="1600"/>
            </a:lvl2pPr>
            <a:lvl3pPr marL="0" indent="868680">
              <a:buClrTx/>
              <a:buSzTx/>
              <a:buFontTx/>
              <a:buNone/>
              <a:defRPr sz="1600"/>
            </a:lvl3pPr>
            <a:lvl4pPr marL="0" indent="1325880">
              <a:buClrTx/>
              <a:buSzTx/>
              <a:buFontTx/>
              <a:buNone/>
              <a:defRPr sz="1600"/>
            </a:lvl4pPr>
            <a:lvl5pPr marL="0" indent="1783079">
              <a:buClrTx/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4" name="Shape 1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0" y="5457825"/>
            <a:ext cx="7239001" cy="140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3371"/>
                </a:lnTo>
                <a:lnTo>
                  <a:pt x="5457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rgbClr val="CFEFA4"/>
              </a:gs>
              <a:gs pos="66000">
                <a:schemeClr val="accent1"/>
              </a:gs>
            </a:gsLst>
            <a:lin ang="1662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1807388" y="6148042"/>
            <a:ext cx="7338992" cy="711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38"/>
                </a:moveTo>
                <a:lnTo>
                  <a:pt x="21600" y="0"/>
                </a:lnTo>
                <a:cubicBezTo>
                  <a:pt x="21595" y="7128"/>
                  <a:pt x="21598" y="14472"/>
                  <a:pt x="21593" y="21600"/>
                </a:cubicBezTo>
                <a:lnTo>
                  <a:pt x="0" y="21538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rgbClr val="FDE99F"/>
              </a:gs>
              <a:gs pos="48000">
                <a:schemeClr val="accent3"/>
              </a:gs>
            </a:gsLst>
            <a:lin ang="15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4" name="Shape 144"/>
          <p:cNvSpPr/>
          <p:nvPr/>
        </p:nvSpPr>
        <p:spPr>
          <a:xfrm>
            <a:off x="-197" y="5412337"/>
            <a:ext cx="7605570" cy="927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587"/>
                  <a:pt x="0" y="1174"/>
                  <a:pt x="0" y="1761"/>
                </a:cubicBezTo>
                <a:lnTo>
                  <a:pt x="20520" y="21600"/>
                </a:lnTo>
                <a:lnTo>
                  <a:pt x="21600" y="208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1680724" y="6116506"/>
            <a:ext cx="7465657" cy="74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  <a:lnTo>
                  <a:pt x="2185" y="21600"/>
                </a:lnTo>
                <a:lnTo>
                  <a:pt x="21600" y="2174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47" name="Shape 147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8" name="Shape 1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Shape 156"/>
          <p:cNvSpPr/>
          <p:nvPr/>
        </p:nvSpPr>
        <p:spPr>
          <a:xfrm>
            <a:off x="0" y="5457825"/>
            <a:ext cx="7239001" cy="140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3371"/>
                </a:lnTo>
                <a:lnTo>
                  <a:pt x="5457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rgbClr val="CFEFA4"/>
              </a:gs>
              <a:gs pos="66000">
                <a:schemeClr val="accent1"/>
              </a:gs>
            </a:gsLst>
            <a:lin ang="1662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1807388" y="6148042"/>
            <a:ext cx="7338992" cy="711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38"/>
                </a:moveTo>
                <a:lnTo>
                  <a:pt x="21600" y="0"/>
                </a:lnTo>
                <a:cubicBezTo>
                  <a:pt x="21595" y="7128"/>
                  <a:pt x="21598" y="14472"/>
                  <a:pt x="21593" y="21600"/>
                </a:cubicBezTo>
                <a:lnTo>
                  <a:pt x="0" y="21538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rgbClr val="FDE99F"/>
              </a:gs>
              <a:gs pos="48000">
                <a:schemeClr val="accent3"/>
              </a:gs>
            </a:gsLst>
            <a:lin ang="15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Shape 158"/>
          <p:cNvSpPr/>
          <p:nvPr/>
        </p:nvSpPr>
        <p:spPr>
          <a:xfrm>
            <a:off x="-197" y="5412337"/>
            <a:ext cx="7605570" cy="927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587"/>
                  <a:pt x="0" y="1174"/>
                  <a:pt x="0" y="1761"/>
                </a:cubicBezTo>
                <a:lnTo>
                  <a:pt x="20520" y="21600"/>
                </a:lnTo>
                <a:lnTo>
                  <a:pt x="21600" y="208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1680724" y="6116506"/>
            <a:ext cx="7465657" cy="74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  <a:lnTo>
                  <a:pt x="2185" y="21600"/>
                </a:lnTo>
                <a:lnTo>
                  <a:pt x="21600" y="2174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2" name="Shape 1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484"/>
            </a:gs>
            <a:gs pos="100000">
              <a:srgbClr val="3B3B3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4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5010151"/>
            <a:ext cx="7439026" cy="1571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1913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 4"/>
          <p:cNvSpPr/>
          <p:nvPr/>
        </p:nvSpPr>
        <p:spPr>
          <a:xfrm>
            <a:off x="-1" y="5731666"/>
            <a:ext cx="9146491" cy="1126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0" y="16538"/>
                </a:moveTo>
                <a:lnTo>
                  <a:pt x="21592" y="0"/>
                </a:lnTo>
                <a:cubicBezTo>
                  <a:pt x="21591" y="7170"/>
                  <a:pt x="21600" y="14430"/>
                  <a:pt x="21598" y="21600"/>
                </a:cubicBezTo>
                <a:lnTo>
                  <a:pt x="0" y="21544"/>
                </a:lnTo>
                <a:cubicBezTo>
                  <a:pt x="0" y="19875"/>
                  <a:pt x="0" y="18207"/>
                  <a:pt x="0" y="16538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rgbClr val="CFEFA4"/>
              </a:gs>
              <a:gs pos="58000">
                <a:schemeClr val="accent1"/>
              </a:gs>
            </a:gsLst>
            <a:lin ang="15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6" name="Shape 6"/>
          <p:cNvSpPr/>
          <p:nvPr/>
        </p:nvSpPr>
        <p:spPr>
          <a:xfrm>
            <a:off x="-1" y="4973409"/>
            <a:ext cx="7674869" cy="928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" y="0"/>
                </a:moveTo>
                <a:cubicBezTo>
                  <a:pt x="0" y="580"/>
                  <a:pt x="0" y="1161"/>
                  <a:pt x="0" y="1741"/>
                </a:cubicBezTo>
                <a:lnTo>
                  <a:pt x="20540" y="21600"/>
                </a:lnTo>
                <a:lnTo>
                  <a:pt x="21600" y="20889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 7"/>
          <p:cNvSpPr/>
          <p:nvPr/>
        </p:nvSpPr>
        <p:spPr>
          <a:xfrm>
            <a:off x="-2382" y="5696241"/>
            <a:ext cx="9146383" cy="930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9871"/>
                </a:lnTo>
                <a:cubicBezTo>
                  <a:pt x="2" y="20540"/>
                  <a:pt x="4" y="20932"/>
                  <a:pt x="6" y="21600"/>
                </a:cubicBezTo>
                <a:lnTo>
                  <a:pt x="21600" y="1729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Shape 9"/>
          <p:cNvSpPr>
            <a:spLocks noGrp="1"/>
          </p:cNvSpPr>
          <p:nvPr>
            <p:ph type="sldNum" sz="quarter" idx="2"/>
          </p:nvPr>
        </p:nvSpPr>
        <p:spPr>
          <a:xfrm>
            <a:off x="8748538" y="6616700"/>
            <a:ext cx="166863" cy="1651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100" b="1">
                <a:solidFill>
                  <a:srgbClr val="4D4D4D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9pPr>
    </p:titleStyle>
    <p:bodyStyle>
      <a:lvl1pPr marL="342900" marR="0" indent="-27432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 typeface="Wingdings 3"/>
        <a:buChar char=""/>
        <a:tabLst/>
        <a:defRPr sz="2000" b="0" i="0" u="none" strike="noStrike" cap="none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1pPr>
      <a:lvl2pPr marL="81153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 typeface="Wingdings 3"/>
        <a:buChar char=""/>
        <a:tabLst/>
        <a:defRPr sz="2000" b="0" i="0" u="none" strike="noStrike" cap="none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2pPr>
      <a:lvl3pPr marL="1260565" marR="0" indent="-39188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 typeface="Wingdings 3"/>
        <a:buChar char=""/>
        <a:tabLst/>
        <a:defRPr sz="2000" b="0" i="0" u="none" strike="noStrike" cap="none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3pPr>
      <a:lvl4pPr marL="1717765" marR="0" indent="-39188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 typeface="Wingdings 3"/>
        <a:buChar char=""/>
        <a:tabLst/>
        <a:defRPr sz="2000" b="0" i="0" u="none" strike="noStrike" cap="none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4pPr>
      <a:lvl5pPr marL="2174965" marR="0" indent="-39188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 typeface="Wingdings 3"/>
        <a:buChar char=""/>
        <a:tabLst/>
        <a:defRPr sz="2000" b="0" i="0" u="none" strike="noStrike" cap="none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5pPr>
      <a:lvl6pPr marL="2632165" marR="0" indent="-39188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 typeface="Wingdings 3"/>
        <a:buChar char=""/>
        <a:tabLst/>
        <a:defRPr sz="2000" b="0" i="0" u="none" strike="noStrike" cap="none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6pPr>
      <a:lvl7pPr marL="3089365" marR="0" indent="-39188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 typeface="Wingdings 3"/>
        <a:buChar char=""/>
        <a:tabLst/>
        <a:defRPr sz="2000" b="0" i="0" u="none" strike="noStrike" cap="none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7pPr>
      <a:lvl8pPr marL="3546565" marR="0" indent="-39188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 typeface="Wingdings 3"/>
        <a:buChar char=""/>
        <a:tabLst/>
        <a:defRPr sz="2000" b="0" i="0" u="none" strike="noStrike" cap="none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8pPr>
      <a:lvl9pPr marL="4003765" marR="0" indent="-39188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 typeface="Wingdings 3"/>
        <a:buChar char=""/>
        <a:tabLst/>
        <a:defRPr sz="2000" b="0" i="0" u="none" strike="noStrike" cap="none" spc="0" baseline="0">
          <a:ln>
            <a:noFill/>
          </a:ln>
          <a:solidFill>
            <a:srgbClr val="FFFFFF"/>
          </a:solidFill>
          <a:uFillTx/>
          <a:latin typeface="Gill Sans MT"/>
          <a:ea typeface="Gill Sans MT"/>
          <a:cs typeface="Gill Sans MT"/>
          <a:sym typeface="Gill Sans MT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ctrTitle"/>
          </p:nvPr>
        </p:nvSpPr>
        <p:spPr>
          <a:xfrm>
            <a:off x="1628587" y="1479172"/>
            <a:ext cx="7186708" cy="2629649"/>
          </a:xfrm>
          <a:prstGeom prst="rect">
            <a:avLst/>
          </a:prstGeom>
        </p:spPr>
        <p:txBody>
          <a:bodyPr/>
          <a:lstStyle>
            <a:lvl1pPr algn="r">
              <a:defRPr sz="5200" b="1">
                <a:ln w="9525">
                  <a:solidFill>
                    <a:srgbClr val="000000"/>
                  </a:solidFill>
                </a:ln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Что пасторы ожидают от администраторов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xfrm>
            <a:off x="283881" y="59766"/>
            <a:ext cx="8621061" cy="5707530"/>
          </a:xfrm>
          <a:prstGeom prst="rect">
            <a:avLst/>
          </a:prstGeom>
        </p:spPr>
        <p:txBody>
          <a:bodyPr/>
          <a:lstStyle/>
          <a:p>
            <a:pPr marL="0" indent="68580">
              <a:lnSpc>
                <a:spcPct val="110000"/>
              </a:lnSpc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Итак умоляю вас, братия, милосердием Божиим, представьте тела ваши в </a:t>
            </a:r>
            <a:r>
              <a:rPr b="1">
                <a:solidFill>
                  <a:srgbClr val="FFFF00"/>
                </a:solidFill>
              </a:rPr>
              <a:t>жертву</a:t>
            </a:r>
            <a:r>
              <a:rPr b="1"/>
              <a:t> </a:t>
            </a:r>
            <a:r>
              <a:t>живую, святую, благоугодную Богу, </a:t>
            </a:r>
            <a:r>
              <a:rPr i="1"/>
              <a:t>для</a:t>
            </a:r>
            <a:r>
              <a:t> разумного служения вашего,</a:t>
            </a:r>
          </a:p>
          <a:p>
            <a:pPr marL="0" indent="68580">
              <a:lnSpc>
                <a:spcPct val="110000"/>
              </a:lnSpc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и не сообразуйтесь с веком сим, но </a:t>
            </a:r>
            <a:r>
              <a:rPr b="1">
                <a:solidFill>
                  <a:srgbClr val="FFFF00"/>
                </a:solidFill>
              </a:rPr>
              <a:t>преобразуйтесь</a:t>
            </a:r>
            <a:r>
              <a:t> обновлением ума вашего, </a:t>
            </a:r>
            <a:r>
              <a:rPr b="1">
                <a:solidFill>
                  <a:srgbClr val="FFFF00"/>
                </a:solidFill>
              </a:rPr>
              <a:t>чтобы вам познавать</a:t>
            </a:r>
            <a:r>
              <a:t>, что есть воля Божия, благая, угодная и совершенная.	</a:t>
            </a:r>
          </a:p>
          <a:p>
            <a:pPr marL="0" indent="68580">
              <a:lnSpc>
                <a:spcPct val="110000"/>
              </a:lnSpc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					Римлянам 12:1-2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xfrm>
            <a:off x="224116" y="179294"/>
            <a:ext cx="8725650" cy="5558117"/>
          </a:xfrm>
          <a:prstGeom prst="rect">
            <a:avLst/>
          </a:prstGeom>
        </p:spPr>
        <p:txBody>
          <a:bodyPr/>
          <a:lstStyle/>
          <a:p>
            <a:pPr marL="0" indent="68580" algn="ctr">
              <a:buSzTx/>
              <a:buNone/>
              <a:defRPr sz="4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«Живая жертва»</a:t>
            </a:r>
          </a:p>
          <a:p>
            <a:pPr marL="0" indent="68580" algn="ctr">
              <a:buSzTx/>
              <a:buNone/>
              <a:defRPr sz="3200" i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Принципы служения из Рим. 12:1-5</a:t>
            </a:r>
          </a:p>
          <a:p>
            <a:pPr marL="0" indent="68580" algn="ctr">
              <a:buSzTx/>
              <a:buNone/>
              <a:defRPr sz="1000" b="1" i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endParaRPr/>
          </a:p>
          <a:p>
            <a:pPr marL="811530" indent="-742950">
              <a:lnSpc>
                <a:spcPct val="110000"/>
              </a:lnSpc>
              <a:buFontTx/>
              <a:buAutoNum type="arabicPeriod"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Жертвенность в служении, как отклик на Божью благодать; </a:t>
            </a:r>
          </a:p>
          <a:p>
            <a:pPr marL="811530" indent="-742950">
              <a:lnSpc>
                <a:spcPct val="110000"/>
              </a:lnSpc>
              <a:buFontTx/>
              <a:buAutoNum type="arabicPeriod"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Духовный рост. (Преобразуйтесь… чтобы познавать…);</a:t>
            </a:r>
          </a:p>
          <a:p>
            <a:pPr marL="811530" indent="-742950">
              <a:lnSpc>
                <a:spcPct val="110000"/>
              </a:lnSpc>
              <a:buFontTx/>
              <a:buAutoNum type="arabicPeriod"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Смирение. (Не думайте о себе…);</a:t>
            </a:r>
          </a:p>
          <a:p>
            <a:pPr marL="811530" indent="-742950">
              <a:lnSpc>
                <a:spcPct val="110000"/>
              </a:lnSpc>
              <a:buFontTx/>
              <a:buAutoNum type="arabicPeriod"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У каждого свое дело в служении;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1" build="p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xfrm>
            <a:off x="311522" y="153148"/>
            <a:ext cx="8621061" cy="5707530"/>
          </a:xfrm>
          <a:prstGeom prst="rect">
            <a:avLst/>
          </a:prstGeom>
        </p:spPr>
        <p:txBody>
          <a:bodyPr/>
          <a:lstStyle/>
          <a:p>
            <a:pPr marL="0" indent="68580">
              <a:lnSpc>
                <a:spcPct val="110000"/>
              </a:lnSpc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 данной мне благодати, всякому из вас говорю: </a:t>
            </a:r>
            <a:r>
              <a:rPr b="1"/>
              <a:t>не думайте </a:t>
            </a:r>
            <a:r>
              <a:rPr b="1" i="1"/>
              <a:t>о себе </a:t>
            </a:r>
            <a:r>
              <a:rPr b="1"/>
              <a:t>более, нежели должно думать;</a:t>
            </a:r>
            <a:r>
              <a:t> </a:t>
            </a:r>
            <a:r>
              <a:rPr b="1"/>
              <a:t>но думайте скромно</a:t>
            </a:r>
            <a:r>
              <a:t>, по мере веры, какую каждому Бог уделил. Ибо, как в одном теле у нас много членов, но </a:t>
            </a:r>
            <a:r>
              <a:rPr b="1" u="sng">
                <a:solidFill>
                  <a:srgbClr val="FFFF00"/>
                </a:solidFill>
              </a:rPr>
              <a:t>не у всех членов одно и то же дело,</a:t>
            </a:r>
            <a:r>
              <a:t>   так мы, многие, составляем одно тело во Христе, а порознь один для другого члены.</a:t>
            </a:r>
          </a:p>
          <a:p>
            <a:pPr marL="0" indent="68580">
              <a:lnSpc>
                <a:spcPct val="110000"/>
              </a:lnSpc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					    Римлянам 12:3-5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body" idx="1"/>
          </p:nvPr>
        </p:nvSpPr>
        <p:spPr>
          <a:xfrm>
            <a:off x="224117" y="56779"/>
            <a:ext cx="8830235" cy="6305175"/>
          </a:xfrm>
          <a:prstGeom prst="rect">
            <a:avLst/>
          </a:prstGeom>
        </p:spPr>
        <p:txBody>
          <a:bodyPr/>
          <a:lstStyle/>
          <a:p>
            <a:pPr marL="0" indent="68580">
              <a:lnSpc>
                <a:spcPct val="110000"/>
              </a:lnSpc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И как, по данной нам благодати, имеем различные дарования, </a:t>
            </a:r>
            <a:r>
              <a:rPr i="1"/>
              <a:t>то, имеешь ли </a:t>
            </a:r>
            <a:r>
              <a:t>пророчество – </a:t>
            </a:r>
            <a:r>
              <a:rPr i="1"/>
              <a:t>пророчествуй</a:t>
            </a:r>
            <a:r>
              <a:t> по мере веры; </a:t>
            </a:r>
            <a:r>
              <a:rPr i="1"/>
              <a:t>имеешь ли </a:t>
            </a:r>
            <a:r>
              <a:t>служение – </a:t>
            </a:r>
            <a:r>
              <a:rPr i="1"/>
              <a:t>пребывай</a:t>
            </a:r>
            <a:r>
              <a:t> в служении; учитель ли, – в учении; увещатель ли, увещевай; раздаватель ли – </a:t>
            </a:r>
            <a:r>
              <a:rPr i="1"/>
              <a:t>раздавай</a:t>
            </a:r>
            <a:r>
              <a:t> в простоте; </a:t>
            </a:r>
            <a:r>
              <a:rPr u="sng">
                <a:solidFill>
                  <a:srgbClr val="FFFF00"/>
                </a:solidFill>
              </a:rPr>
              <a:t>начальник ли – </a:t>
            </a:r>
            <a:r>
              <a:rPr i="1" u="sng">
                <a:solidFill>
                  <a:srgbClr val="FFFF00"/>
                </a:solidFill>
              </a:rPr>
              <a:t>начальствуй</a:t>
            </a:r>
            <a:r>
              <a:rPr u="sng">
                <a:solidFill>
                  <a:srgbClr val="FFFF00"/>
                </a:solidFill>
              </a:rPr>
              <a:t> с усердием; </a:t>
            </a:r>
            <a:r>
              <a:t>благотворитель ли – </a:t>
            </a:r>
            <a:r>
              <a:rPr i="1"/>
              <a:t>благотвори</a:t>
            </a:r>
            <a:r>
              <a:t> с радушием.		          </a:t>
            </a:r>
          </a:p>
          <a:p>
            <a:pPr marL="0" indent="68580">
              <a:lnSpc>
                <a:spcPct val="110000"/>
              </a:lnSpc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					       Римлянам 12:6-8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body" idx="1"/>
          </p:nvPr>
        </p:nvSpPr>
        <p:spPr>
          <a:xfrm>
            <a:off x="687290" y="209176"/>
            <a:ext cx="7888945" cy="5976473"/>
          </a:xfrm>
          <a:prstGeom prst="rect">
            <a:avLst/>
          </a:prstGeom>
        </p:spPr>
        <p:txBody>
          <a:bodyPr/>
          <a:lstStyle/>
          <a:p>
            <a:pPr marL="0" indent="68580">
              <a:buSzTx/>
              <a:buNone/>
              <a:defRPr sz="40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И иных Бог поставил в Церкви, </a:t>
            </a:r>
          </a:p>
          <a:p>
            <a:pPr marL="0" indent="68580">
              <a:buSzTx/>
              <a:buNone/>
              <a:defRPr sz="40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во-первых, Апостолами, во-вторых, пророками, в-третьих, учителями; далее, </a:t>
            </a:r>
            <a:r>
              <a:rPr i="1"/>
              <a:t>иным дал </a:t>
            </a:r>
            <a:r>
              <a:t>силы </a:t>
            </a:r>
            <a:r>
              <a:rPr i="1"/>
              <a:t>чудодейственные</a:t>
            </a:r>
            <a:r>
              <a:t>, также дары исцелений, вспоможения, управления, разные языки.</a:t>
            </a:r>
            <a:r>
              <a:rPr sz="3600"/>
              <a:t>			     </a:t>
            </a:r>
          </a:p>
          <a:p>
            <a:pPr marL="0" indent="68580"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				2 Коринфянам 12:28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/>
          </p:cNvSpPr>
          <p:nvPr>
            <p:ph type="body" idx="4294967295"/>
          </p:nvPr>
        </p:nvSpPr>
        <p:spPr>
          <a:xfrm>
            <a:off x="231775" y="225425"/>
            <a:ext cx="8772525" cy="5692775"/>
          </a:xfrm>
          <a:prstGeom prst="rect">
            <a:avLst/>
          </a:prstGeom>
        </p:spPr>
        <p:txBody>
          <a:bodyPr/>
          <a:lstStyle/>
          <a:p>
            <a:pPr marL="0" indent="68580">
              <a:lnSpc>
                <a:spcPct val="120000"/>
              </a:lnSpc>
              <a:buSzTx/>
              <a:buNone/>
              <a:defRPr sz="3200" b="1">
                <a:solidFill>
                  <a:srgbClr val="FFFF00"/>
                </a:solidFill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	Если работники конференции как верные слуги будут исполнять свои, данные Небом обязанности</a:t>
            </a:r>
            <a:r>
              <a:rPr b="0"/>
              <a:t>, </a:t>
            </a:r>
            <a:r>
              <a:rPr b="0">
                <a:solidFill>
                  <a:srgbClr val="FFFFFF"/>
                </a:solidFill>
              </a:rPr>
              <a:t>то работа в наших конференциях больше не будет испытывать таких затруднений, как раньше. И, трудясь таким образом, работники станут серьезными, ответственными людьми, которые не растеряются и не разочаруются, оказавшись в сложной ситуации. </a:t>
            </a:r>
          </a:p>
          <a:p>
            <a:pPr marL="0" indent="68580">
              <a:lnSpc>
                <a:spcPct val="120000"/>
              </a:lnSpc>
              <a:buSzTx/>
              <a:buNone/>
              <a:defRPr sz="32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             Э. Уайт «Служители Евангелия» с. 419 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body" idx="4294967295"/>
          </p:nvPr>
        </p:nvSpPr>
        <p:spPr>
          <a:xfrm>
            <a:off x="283882" y="392953"/>
            <a:ext cx="8591178" cy="5289176"/>
          </a:xfrm>
          <a:prstGeom prst="rect">
            <a:avLst/>
          </a:prstGeom>
        </p:spPr>
        <p:txBody>
          <a:bodyPr/>
          <a:lstStyle/>
          <a:p>
            <a:pPr marL="0" indent="68580">
              <a:lnSpc>
                <a:spcPct val="130000"/>
              </a:lnSpc>
              <a:buSzTx/>
              <a:buNone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	Президент конференции </a:t>
            </a:r>
            <a:r>
              <a:rPr>
                <a:solidFill>
                  <a:srgbClr val="FFFF00"/>
                </a:solidFill>
              </a:rPr>
              <a:t>по долгу службы </a:t>
            </a:r>
            <a:r>
              <a:t>занимается обучением служителей, находящихся у него в подчинении, </a:t>
            </a:r>
            <a:r>
              <a:rPr b="0"/>
              <a:t>и все вместе они могут так подготовить церкви, что не будет необходимости призывать служителей конференции с поля, чтобы разрешить какие-то внутренние трудности и разногласия.</a:t>
            </a:r>
          </a:p>
          <a:p>
            <a:pPr marL="0" indent="68580" algn="r">
              <a:lnSpc>
                <a:spcPct val="130000"/>
              </a:lnSpc>
              <a:buSzTx/>
              <a:buNone/>
              <a:defRPr sz="32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Э. Уайт «Служители Евангелия» с. 419 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/>
          </p:cNvSpPr>
          <p:nvPr>
            <p:ph type="title" idx="4294967295"/>
          </p:nvPr>
        </p:nvSpPr>
        <p:spPr>
          <a:xfrm>
            <a:off x="0" y="-22037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192" name="Shape 192"/>
          <p:cNvSpPr>
            <a:spLocks noGrp="1"/>
          </p:cNvSpPr>
          <p:nvPr>
            <p:ph type="body" idx="4294967295"/>
          </p:nvPr>
        </p:nvSpPr>
        <p:spPr>
          <a:xfrm>
            <a:off x="239055" y="926445"/>
            <a:ext cx="8664576" cy="5199435"/>
          </a:xfrm>
          <a:prstGeom prst="rect">
            <a:avLst/>
          </a:prstGeom>
        </p:spPr>
        <p:txBody>
          <a:bodyPr/>
          <a:lstStyle/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имеют ясное видение, куда идти и что делать;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проявляют заботу о пасторах, посещая их и поддерживая в служении;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помогают пастору организовать служение в церкви.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показывают пример в служении и выполнении миссии;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/>
          </p:cNvSpPr>
          <p:nvPr>
            <p:ph type="title" idx="4294967295"/>
          </p:nvPr>
        </p:nvSpPr>
        <p:spPr>
          <a:xfrm>
            <a:off x="0" y="-61384"/>
            <a:ext cx="9144000" cy="930295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195" name="Shape 195"/>
          <p:cNvSpPr>
            <a:spLocks noGrp="1"/>
          </p:cNvSpPr>
          <p:nvPr>
            <p:ph type="body" idx="4294967295"/>
          </p:nvPr>
        </p:nvSpPr>
        <p:spPr>
          <a:xfrm>
            <a:off x="179291" y="741372"/>
            <a:ext cx="8785416" cy="5269165"/>
          </a:xfrm>
          <a:prstGeom prst="rect">
            <a:avLst/>
          </a:prstGeom>
        </p:spPr>
        <p:txBody>
          <a:bodyPr/>
          <a:lstStyle/>
          <a:p>
            <a:pPr marL="742950" indent="-742950"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имеют ясное видение, куда идти и что делать:</a:t>
            </a:r>
          </a:p>
          <a:p>
            <a:pPr marL="1314450" lvl="2" indent="-514350">
              <a:buFontTx/>
              <a:buAutoNum type="alphaUcPeriod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Знание реальной ситуации: возможностей, особенностей и трудностей в служении:</a:t>
            </a:r>
            <a:endParaRPr sz="1400"/>
          </a:p>
          <a:p>
            <a:pPr marL="1714500" lvl="3" indent="-457200">
              <a:buFont typeface="Wingdings"/>
              <a:buChar char="➢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Знать территорию. Города и селения, их особенности; </a:t>
            </a:r>
            <a:endParaRPr sz="1400"/>
          </a:p>
          <a:p>
            <a:pPr marL="1714500" lvl="3" indent="-457200">
              <a:buFont typeface="Wingdings"/>
              <a:buChar char="➢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Знать состояние общин;</a:t>
            </a:r>
            <a:endParaRPr sz="1400"/>
          </a:p>
          <a:p>
            <a:pPr marL="1714500" lvl="3" indent="-457200">
              <a:buFont typeface="Wingdings"/>
              <a:buChar char="➢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Знать  пасторов и их семьи;</a:t>
            </a:r>
            <a:endParaRPr sz="1400"/>
          </a:p>
          <a:p>
            <a:pPr marL="1714500" lvl="3" indent="-457200">
              <a:buFont typeface="Wingdings"/>
              <a:buChar char="➢"/>
              <a:defRPr sz="30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b="1"/>
              <a:t>Изучать, искать возможности для евангелизации… </a:t>
            </a:r>
            <a:r>
              <a:rPr sz="3400" b="1"/>
              <a:t>Творческий подход!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/>
          </p:cNvSpPr>
          <p:nvPr>
            <p:ph type="title" idx="4294967295"/>
          </p:nvPr>
        </p:nvSpPr>
        <p:spPr>
          <a:xfrm>
            <a:off x="0" y="-30255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198" name="Shape 198"/>
          <p:cNvSpPr>
            <a:spLocks noGrp="1"/>
          </p:cNvSpPr>
          <p:nvPr>
            <p:ph type="body" idx="4294967295"/>
          </p:nvPr>
        </p:nvSpPr>
        <p:spPr>
          <a:xfrm>
            <a:off x="179291" y="845766"/>
            <a:ext cx="8785416" cy="5546359"/>
          </a:xfrm>
          <a:prstGeom prst="rect">
            <a:avLst/>
          </a:prstGeom>
        </p:spPr>
        <p:txBody>
          <a:bodyPr/>
          <a:lstStyle/>
          <a:p>
            <a:pPr marL="735520" indent="-735520" defTabSz="905255">
              <a:lnSpc>
                <a:spcPct val="90000"/>
              </a:lnSpc>
              <a:spcBef>
                <a:spcPts val="600"/>
              </a:spcBef>
              <a:buFontTx/>
              <a:buAutoNum type="arabicPeriod"/>
              <a:defRPr sz="3168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имеют ясное видение, куда идти и что делать:</a:t>
            </a:r>
          </a:p>
          <a:p>
            <a:pPr marL="1301305" lvl="2" indent="-509206" defTabSz="905255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2970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Знание реальной ситуации: возможностей, особенностей и трудностей в служении;</a:t>
            </a:r>
          </a:p>
          <a:p>
            <a:pPr marL="1301305" lvl="2" indent="-509206" defTabSz="905255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2970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Ясное видение направления служения:</a:t>
            </a:r>
          </a:p>
          <a:p>
            <a:pPr marL="1697354" lvl="3" indent="-452627" defTabSz="905255">
              <a:lnSpc>
                <a:spcPct val="90000"/>
              </a:lnSpc>
              <a:spcBef>
                <a:spcPts val="600"/>
              </a:spcBef>
              <a:buFont typeface="Wingdings"/>
              <a:buChar char="➢"/>
              <a:defRPr sz="2970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Иметь четкое, сформулированное видение служения. Что будем делать?</a:t>
            </a:r>
            <a:endParaRPr sz="1386"/>
          </a:p>
          <a:p>
            <a:pPr marL="1697354" lvl="3" indent="-452627" defTabSz="905255">
              <a:lnSpc>
                <a:spcPct val="90000"/>
              </a:lnSpc>
              <a:spcBef>
                <a:spcPts val="600"/>
              </a:spcBef>
              <a:buFont typeface="Wingdings"/>
              <a:buChar char="➢"/>
              <a:defRPr sz="2970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Составить план действий конференции в различных сферах, на весь срок служения; </a:t>
            </a:r>
            <a:endParaRPr sz="1386"/>
          </a:p>
          <a:p>
            <a:pPr marL="1697354" lvl="3" indent="-452627" defTabSz="905255">
              <a:lnSpc>
                <a:spcPct val="90000"/>
              </a:lnSpc>
              <a:spcBef>
                <a:spcPts val="600"/>
              </a:spcBef>
              <a:buFont typeface="Wingdings"/>
              <a:buChar char="➢"/>
              <a:defRPr sz="2970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Помочь общинам составить такой план действий.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/>
          </p:cNvSpPr>
          <p:nvPr>
            <p:ph type="title" idx="4294967295"/>
          </p:nvPr>
        </p:nvSpPr>
        <p:spPr>
          <a:xfrm>
            <a:off x="0" y="-55655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01" name="Shape 201"/>
          <p:cNvSpPr>
            <a:spLocks noGrp="1"/>
          </p:cNvSpPr>
          <p:nvPr>
            <p:ph type="body" idx="4294967295"/>
          </p:nvPr>
        </p:nvSpPr>
        <p:spPr>
          <a:xfrm>
            <a:off x="179291" y="866588"/>
            <a:ext cx="8785416" cy="5513296"/>
          </a:xfrm>
          <a:prstGeom prst="rect">
            <a:avLst/>
          </a:prstGeom>
        </p:spPr>
        <p:txBody>
          <a:bodyPr/>
          <a:lstStyle/>
          <a:p>
            <a:pPr marL="742950" indent="-7429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имеют ясное видение, куда идти и что делать:</a:t>
            </a:r>
          </a:p>
          <a:p>
            <a:pPr marL="1371600" lvl="2" indent="-571500">
              <a:lnSpc>
                <a:spcPct val="90000"/>
              </a:lnSpc>
              <a:buFontTx/>
              <a:buAutoNum type="alphaUcPeriod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Знание реальной ситуации: возможностей, особенностей и трудностей в служении;</a:t>
            </a:r>
          </a:p>
          <a:p>
            <a:pPr marL="1371600" lvl="2" indent="-571500">
              <a:lnSpc>
                <a:spcPct val="90000"/>
              </a:lnSpc>
              <a:buFontTx/>
              <a:buAutoNum type="alphaUcPeriod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Ясное видение направления служения;</a:t>
            </a:r>
            <a:endParaRPr sz="1400"/>
          </a:p>
          <a:p>
            <a:pPr marL="1371600" lvl="2" indent="-571500">
              <a:lnSpc>
                <a:spcPct val="90000"/>
              </a:lnSpc>
              <a:buFontTx/>
              <a:buAutoNum type="alphaUcPeriod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Постановка целей: качественные и количественные. (Для конференции и для каждого пастора);</a:t>
            </a:r>
            <a:endParaRPr sz="1400"/>
          </a:p>
          <a:p>
            <a:pPr marL="1714500" lvl="3" indent="-457200">
              <a:lnSpc>
                <a:spcPct val="90000"/>
              </a:lnSpc>
              <a:buFont typeface="Wingdings"/>
              <a:buChar char="➢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Рост церкви: Крещение. Новые церкви;</a:t>
            </a:r>
            <a:endParaRPr sz="1400"/>
          </a:p>
          <a:p>
            <a:pPr marL="1714500" lvl="3" indent="-457200">
              <a:lnSpc>
                <a:spcPct val="90000"/>
              </a:lnSpc>
              <a:buFont typeface="Wingdings"/>
              <a:buChar char="➢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Молитвенные дома;</a:t>
            </a:r>
            <a:endParaRPr sz="1400"/>
          </a:p>
          <a:p>
            <a:pPr marL="1714500" lvl="3" indent="-457200">
              <a:lnSpc>
                <a:spcPct val="90000"/>
              </a:lnSpc>
              <a:buFont typeface="Wingdings"/>
              <a:buChar char="➢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Молодежь и т.д.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1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title" idx="4294967295"/>
          </p:nvPr>
        </p:nvSpPr>
        <p:spPr>
          <a:xfrm>
            <a:off x="0" y="-91971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04" name="Shape 204"/>
          <p:cNvSpPr>
            <a:spLocks noGrp="1"/>
          </p:cNvSpPr>
          <p:nvPr>
            <p:ph type="body" idx="4294967295"/>
          </p:nvPr>
        </p:nvSpPr>
        <p:spPr>
          <a:xfrm>
            <a:off x="179291" y="789848"/>
            <a:ext cx="8785416" cy="5214151"/>
          </a:xfrm>
          <a:prstGeom prst="rect">
            <a:avLst/>
          </a:prstGeom>
        </p:spPr>
        <p:txBody>
          <a:bodyPr/>
          <a:lstStyle/>
          <a:p>
            <a:pPr marL="720661" indent="-720661" defTabSz="886968">
              <a:spcBef>
                <a:spcPts val="600"/>
              </a:spcBef>
              <a:buFontTx/>
              <a:buAutoNum type="arabicPeriod"/>
              <a:defRPr sz="3104" b="1">
                <a:effectLst>
                  <a:outerShdw blurRad="49276" dist="36957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имеют ясное видение, куда идти и что делать:</a:t>
            </a:r>
          </a:p>
          <a:p>
            <a:pPr marL="1275016" lvl="2" indent="-498919" defTabSz="886968">
              <a:spcBef>
                <a:spcPts val="600"/>
              </a:spcBef>
              <a:buFontTx/>
              <a:buAutoNum type="alphaUcPeriod"/>
              <a:defRPr sz="2910" b="1">
                <a:effectLst>
                  <a:outerShdw blurRad="49276" dist="36957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Знание реальной ситуации: возможностей, особенностей и трудностей в служении;</a:t>
            </a:r>
          </a:p>
          <a:p>
            <a:pPr marL="1275016" lvl="2" indent="-498919" defTabSz="886968">
              <a:spcBef>
                <a:spcPts val="600"/>
              </a:spcBef>
              <a:buFontTx/>
              <a:buAutoNum type="alphaUcPeriod"/>
              <a:defRPr sz="2910" b="1">
                <a:effectLst>
                  <a:outerShdw blurRad="49276" dist="36957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Ясное видение направления служения;</a:t>
            </a:r>
            <a:endParaRPr sz="1358"/>
          </a:p>
          <a:p>
            <a:pPr marL="1275016" lvl="2" indent="-498919" defTabSz="886968">
              <a:spcBef>
                <a:spcPts val="600"/>
              </a:spcBef>
              <a:buFontTx/>
              <a:buAutoNum type="alphaUcPeriod"/>
              <a:defRPr sz="2910" b="1">
                <a:effectLst>
                  <a:outerShdw blurRad="49276" dist="36957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Постановка целей: качественные и количественные. (Для конференции и для каждого пастора);</a:t>
            </a:r>
            <a:endParaRPr sz="1358"/>
          </a:p>
          <a:p>
            <a:pPr marL="1275016" lvl="2" indent="-498919" defTabSz="886968">
              <a:spcBef>
                <a:spcPts val="600"/>
              </a:spcBef>
              <a:buFontTx/>
              <a:buAutoNum type="alphaUcPeriod"/>
              <a:defRPr sz="2910" b="1">
                <a:effectLst>
                  <a:outerShdw blurRad="49276" dist="36957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Знание лучших методов и способов служения на своей территории. </a:t>
            </a:r>
            <a:r>
              <a:rPr sz="3201"/>
              <a:t>Творческий подход!!!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1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/>
          </p:cNvSpPr>
          <p:nvPr>
            <p:ph type="title" idx="4294967295"/>
          </p:nvPr>
        </p:nvSpPr>
        <p:spPr>
          <a:xfrm>
            <a:off x="0" y="-48932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07" name="Shape 207"/>
          <p:cNvSpPr>
            <a:spLocks noGrp="1"/>
          </p:cNvSpPr>
          <p:nvPr>
            <p:ph type="body" idx="4294967295"/>
          </p:nvPr>
        </p:nvSpPr>
        <p:spPr>
          <a:xfrm>
            <a:off x="99355" y="990716"/>
            <a:ext cx="8904946" cy="5175918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2"/>
              <a:defRPr sz="36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служение:</a:t>
            </a:r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Через проповеди!!!</a:t>
            </a:r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Христоцентричные проповеди;</a:t>
            </a:r>
            <a:endParaRPr sz="1400"/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Евангельские проповеди. Весть-призыв;</a:t>
            </a:r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Вдохновляющие проповеди;</a:t>
            </a:r>
            <a:endParaRPr sz="1400"/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Делиться видением служения;</a:t>
            </a:r>
            <a:endParaRPr sz="1400"/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Подчеркивать авторитет церкви…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1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title" idx="4294967295"/>
          </p:nvPr>
        </p:nvSpPr>
        <p:spPr>
          <a:xfrm>
            <a:off x="0" y="-36232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10" name="Shape 210"/>
          <p:cNvSpPr>
            <a:spLocks noGrp="1"/>
          </p:cNvSpPr>
          <p:nvPr>
            <p:ph type="body" idx="4294967295"/>
          </p:nvPr>
        </p:nvSpPr>
        <p:spPr>
          <a:xfrm>
            <a:off x="93335" y="903889"/>
            <a:ext cx="9050665" cy="5550702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2"/>
              <a:defRPr sz="33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служение:</a:t>
            </a:r>
            <a:endParaRPr sz="1800"/>
          </a:p>
          <a:p>
            <a:pPr marL="1314450" lvl="2" indent="-514350">
              <a:buFontTx/>
              <a:buAutoNum type="alphaUcPeriod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Проповеди;</a:t>
            </a:r>
            <a:endParaRPr sz="1200"/>
          </a:p>
          <a:p>
            <a:pPr marL="1314450" lvl="2" indent="-514350">
              <a:buFontTx/>
              <a:buAutoNum type="alphaUcPeriod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Братские встречи служителей. (Отчет)</a:t>
            </a:r>
            <a:endParaRPr sz="3200"/>
          </a:p>
          <a:p>
            <a:pPr marL="1714500" lvl="3" indent="-457200">
              <a:buFont typeface="Wingdings"/>
              <a:buChar char="➢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Ежемесячно;</a:t>
            </a:r>
            <a:endParaRPr sz="1200"/>
          </a:p>
          <a:p>
            <a:pPr marL="1714500" lvl="3" indent="-457200">
              <a:buFont typeface="Wingdings"/>
              <a:buChar char="➢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Полный рабочий день;</a:t>
            </a:r>
            <a:endParaRPr sz="1200"/>
          </a:p>
          <a:p>
            <a:pPr marL="1714500" lvl="3" indent="-457200">
              <a:buFont typeface="Wingdings"/>
              <a:buChar char="➢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Передача видения;</a:t>
            </a:r>
            <a:endParaRPr sz="1200"/>
          </a:p>
          <a:p>
            <a:pPr marL="1714500" lvl="3" indent="-457200">
              <a:buFont typeface="Wingdings"/>
              <a:buChar char="➢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Иногда проводить только духовные встречи;</a:t>
            </a:r>
            <a:endParaRPr sz="1200"/>
          </a:p>
          <a:p>
            <a:pPr marL="1714500" lvl="3" indent="-457200">
              <a:buFont typeface="Wingdings"/>
              <a:buChar char="➢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Обсуждение ситуации и вдохновение на служение;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1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title" idx="4294967295"/>
          </p:nvPr>
        </p:nvSpPr>
        <p:spPr>
          <a:xfrm>
            <a:off x="0" y="-36232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15" name="Shape 215"/>
          <p:cNvSpPr>
            <a:spLocks noGrp="1"/>
          </p:cNvSpPr>
          <p:nvPr>
            <p:ph type="body" idx="4294967295"/>
          </p:nvPr>
        </p:nvSpPr>
        <p:spPr>
          <a:xfrm>
            <a:off x="239055" y="1004884"/>
            <a:ext cx="8664576" cy="4738673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2"/>
              <a:defRPr sz="36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служение:</a:t>
            </a:r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Проповеди;</a:t>
            </a:r>
            <a:endParaRPr sz="1400"/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Братские встречи служителей. (Отчет);</a:t>
            </a:r>
            <a:endParaRPr sz="1400"/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Личные встречи и беседы с пасторами;</a:t>
            </a:r>
            <a:endParaRPr sz="1400"/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На братских встречах;</a:t>
            </a:r>
            <a:endParaRPr sz="1400"/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При посещениях пасторов;</a:t>
            </a:r>
            <a:endParaRPr sz="1400"/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При любой встрече с пастором;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1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/>
          </p:cNvSpPr>
          <p:nvPr>
            <p:ph type="title" idx="4294967295"/>
          </p:nvPr>
        </p:nvSpPr>
        <p:spPr>
          <a:xfrm>
            <a:off x="0" y="27268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20" name="Shape 220"/>
          <p:cNvSpPr>
            <a:spLocks noGrp="1"/>
          </p:cNvSpPr>
          <p:nvPr>
            <p:ph type="body" idx="4294967295"/>
          </p:nvPr>
        </p:nvSpPr>
        <p:spPr>
          <a:xfrm>
            <a:off x="239055" y="1192879"/>
            <a:ext cx="8664576" cy="4926064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2"/>
              <a:defRPr sz="36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служение:</a:t>
            </a:r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Проповеди;</a:t>
            </a:r>
            <a:endParaRPr sz="1400"/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Братские встречи служителей. (Отчет);</a:t>
            </a:r>
            <a:endParaRPr sz="1400"/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Личные встречи и беседы;</a:t>
            </a:r>
            <a:endParaRPr sz="1400"/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Работа с пасторскими отчетами: </a:t>
            </a:r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Форма отчета;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1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Отчет пастора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" t="3685" r="4167" b="2955"/>
          <a:stretch/>
        </p:blipFill>
        <p:spPr>
          <a:xfrm>
            <a:off x="-47625" y="111125"/>
            <a:ext cx="923925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5056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/>
          </p:cNvSpPr>
          <p:nvPr>
            <p:ph type="title" idx="4294967295"/>
          </p:nvPr>
        </p:nvSpPr>
        <p:spPr>
          <a:xfrm>
            <a:off x="0" y="-10832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23" name="Shape 223"/>
          <p:cNvSpPr>
            <a:spLocks noGrp="1"/>
          </p:cNvSpPr>
          <p:nvPr>
            <p:ph type="body" idx="4294967295"/>
          </p:nvPr>
        </p:nvSpPr>
        <p:spPr>
          <a:xfrm>
            <a:off x="239055" y="1040479"/>
            <a:ext cx="8664576" cy="4926064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2"/>
              <a:defRPr sz="36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служение:</a:t>
            </a:r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Проповеди;</a:t>
            </a:r>
            <a:endParaRPr sz="1400"/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Братские встречи служителей. (Отчет);</a:t>
            </a:r>
            <a:endParaRPr sz="1400"/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Личные встречи и беседы;</a:t>
            </a:r>
            <a:endParaRPr sz="1400"/>
          </a:p>
          <a:p>
            <a:pPr marL="1314450" lvl="2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Работа с пасторскими отчетами. </a:t>
            </a:r>
            <a:endParaRPr sz="1400"/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Форма отчета;</a:t>
            </a:r>
            <a:endParaRPr sz="1400"/>
          </a:p>
          <a:p>
            <a:pPr marL="1714500" lvl="3" indent="-457200">
              <a:buFont typeface="Wingdings"/>
              <a:buChar char="➢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Ответственность;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1" build="p" bldLvl="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/>
          </p:cNvSpPr>
          <p:nvPr>
            <p:ph type="title" idx="4294967295"/>
          </p:nvPr>
        </p:nvSpPr>
        <p:spPr>
          <a:xfrm>
            <a:off x="0" y="1868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26" name="Shape 226"/>
          <p:cNvSpPr>
            <a:spLocks noGrp="1"/>
          </p:cNvSpPr>
          <p:nvPr>
            <p:ph type="body" idx="4294967295"/>
          </p:nvPr>
        </p:nvSpPr>
        <p:spPr>
          <a:xfrm>
            <a:off x="239055" y="1162832"/>
            <a:ext cx="8664576" cy="4829810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2"/>
              <a:defRPr sz="36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служение:</a:t>
            </a:r>
            <a:endParaRPr sz="3400"/>
          </a:p>
          <a:p>
            <a:pPr marL="1314450" lvl="2" indent="-514350">
              <a:buFontTx/>
              <a:buAutoNum type="alphaUcPeriod"/>
              <a:defRPr sz="34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Проповеди;</a:t>
            </a:r>
            <a:endParaRPr sz="1400"/>
          </a:p>
          <a:p>
            <a:pPr marL="1314450" lvl="2" indent="-514350">
              <a:buFontTx/>
              <a:buAutoNum type="alphaUcPeriod"/>
              <a:defRPr sz="34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Братские встречи служителей. (Отчет);</a:t>
            </a:r>
            <a:endParaRPr sz="1400"/>
          </a:p>
          <a:p>
            <a:pPr marL="1314450" lvl="2" indent="-514350">
              <a:buFontTx/>
              <a:buAutoNum type="alphaUcPeriod"/>
              <a:defRPr sz="34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Личные встречи и беседы;</a:t>
            </a:r>
            <a:endParaRPr sz="1400"/>
          </a:p>
          <a:p>
            <a:pPr marL="1314450" lvl="2" indent="-514350">
              <a:buFontTx/>
              <a:buAutoNum type="alphaUcPeriod"/>
              <a:defRPr sz="34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Работа с пасторскими отчетами; </a:t>
            </a:r>
          </a:p>
          <a:p>
            <a:pPr marL="1314450" lvl="2" indent="-514350">
              <a:buFontTx/>
              <a:buAutoNum type="alphaUcPeriod"/>
              <a:defRPr sz="34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Оценивание успехов в служении. 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1" build="p" bldLvl="5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/>
          </p:cNvSpPr>
          <p:nvPr>
            <p:ph type="title" idx="4294967295"/>
          </p:nvPr>
        </p:nvSpPr>
        <p:spPr>
          <a:xfrm>
            <a:off x="0" y="-34737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29" name="Shape 229"/>
          <p:cNvSpPr>
            <a:spLocks noGrp="1"/>
          </p:cNvSpPr>
          <p:nvPr>
            <p:ph type="body" idx="4294967295"/>
          </p:nvPr>
        </p:nvSpPr>
        <p:spPr>
          <a:xfrm>
            <a:off x="200955" y="901045"/>
            <a:ext cx="8852745" cy="5351935"/>
          </a:xfrm>
          <a:prstGeom prst="rect">
            <a:avLst/>
          </a:prstGeom>
        </p:spPr>
        <p:txBody>
          <a:bodyPr/>
          <a:lstStyle/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имеют ясное видение, куда идти и что делать;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проявляют заботу о пасторах, посещая их и поддерживая в служении;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помогают пастору организовать служение в церкви.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показывают пример в служении и выполнении миссии;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1" build="p" bldLvl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/>
          </p:cNvSpPr>
          <p:nvPr>
            <p:ph type="ctrTitle"/>
          </p:nvPr>
        </p:nvSpPr>
        <p:spPr>
          <a:xfrm>
            <a:off x="1628587" y="1479172"/>
            <a:ext cx="7186708" cy="2629649"/>
          </a:xfrm>
          <a:prstGeom prst="rect">
            <a:avLst/>
          </a:prstGeom>
        </p:spPr>
        <p:txBody>
          <a:bodyPr/>
          <a:lstStyle>
            <a:lvl1pPr algn="r">
              <a:defRPr sz="5200" b="1">
                <a:ln w="9525">
                  <a:solidFill>
                    <a:srgbClr val="000000"/>
                  </a:solidFill>
                </a:ln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Что пасторы ожидают от администраторов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/>
          </p:cNvSpPr>
          <p:nvPr>
            <p:ph type="title" idx="4294967295"/>
          </p:nvPr>
        </p:nvSpPr>
        <p:spPr>
          <a:xfrm>
            <a:off x="0" y="-60138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35" name="Shape 235"/>
          <p:cNvSpPr>
            <a:spLocks noGrp="1"/>
          </p:cNvSpPr>
          <p:nvPr>
            <p:ph type="body" idx="4294967295"/>
          </p:nvPr>
        </p:nvSpPr>
        <p:spPr>
          <a:xfrm>
            <a:off x="429555" y="1091545"/>
            <a:ext cx="8328721" cy="4548362"/>
          </a:xfrm>
          <a:prstGeom prst="rect">
            <a:avLst/>
          </a:prstGeom>
        </p:spPr>
        <p:txBody>
          <a:bodyPr/>
          <a:lstStyle/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имеют ясное видение, куда идти и что делать;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проявляют заботу о пасторах, посещая их и поддерживая в служении;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1" build="p" bldLvl="5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/>
          </p:cNvSpPr>
          <p:nvPr>
            <p:ph type="title" idx="4294967295"/>
          </p:nvPr>
        </p:nvSpPr>
        <p:spPr>
          <a:xfrm>
            <a:off x="0" y="-19796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38" name="Shape 238"/>
          <p:cNvSpPr>
            <a:spLocks noGrp="1"/>
          </p:cNvSpPr>
          <p:nvPr>
            <p:ph type="body" idx="4294967295"/>
          </p:nvPr>
        </p:nvSpPr>
        <p:spPr>
          <a:xfrm>
            <a:off x="268938" y="990593"/>
            <a:ext cx="8680826" cy="4840949"/>
          </a:xfrm>
          <a:prstGeom prst="rect">
            <a:avLst/>
          </a:prstGeom>
        </p:spPr>
        <p:txBody>
          <a:bodyPr/>
          <a:lstStyle/>
          <a:p>
            <a:pPr marL="509206" indent="-509206" defTabSz="905255">
              <a:spcBef>
                <a:spcPts val="600"/>
              </a:spcBef>
              <a:buFontTx/>
              <a:buAutoNum type="arabicPeriod" startAt="3"/>
              <a:defRPr sz="3366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Руководители проявляют заботу о пасторах, посещая их и поддерживая в служении:</a:t>
            </a:r>
          </a:p>
          <a:p>
            <a:pPr marL="905255" lvl="1" indent="-509206" defTabSz="905255">
              <a:spcBef>
                <a:spcPts val="600"/>
              </a:spcBef>
              <a:buFontTx/>
              <a:buAutoNum type="alphaUcPeriod"/>
              <a:defRPr sz="3168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Равное отношение ко всем пасторам;</a:t>
            </a:r>
            <a:endParaRPr sz="1584" dirty="0"/>
          </a:p>
          <a:p>
            <a:pPr marL="905255" lvl="1" indent="-509206" defTabSz="905255">
              <a:spcBef>
                <a:spcPts val="600"/>
              </a:spcBef>
              <a:buFontTx/>
              <a:buAutoNum type="alphaUcPeriod"/>
              <a:defRPr sz="3168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Посещение пасторов на дому (по плану). </a:t>
            </a:r>
            <a:endParaRPr sz="1584" dirty="0"/>
          </a:p>
          <a:p>
            <a:pPr marL="1301305" lvl="2" indent="-509206" defTabSz="905255">
              <a:spcBef>
                <a:spcPts val="600"/>
              </a:spcBef>
              <a:buFont typeface="Wingdings"/>
              <a:buChar char="➢"/>
              <a:defRPr sz="2970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Уделить достаточно времени для общения, чтобы понять нужды пастора и поддержать семью;</a:t>
            </a:r>
            <a:endParaRPr sz="1386" dirty="0"/>
          </a:p>
          <a:p>
            <a:pPr marL="905255" lvl="1" indent="-509206" defTabSz="905255">
              <a:spcBef>
                <a:spcPts val="600"/>
              </a:spcBef>
              <a:buFontTx/>
              <a:buAutoNum type="alphaUcPeriod"/>
              <a:defRPr sz="3168" b="1">
                <a:effectLst>
                  <a:outerShdw blurRad="50292" dist="37719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Откликаться на нужды пасторов.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1" build="p" bldLvl="5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/>
          </p:cNvSpPr>
          <p:nvPr>
            <p:ph type="title" idx="4294967295"/>
          </p:nvPr>
        </p:nvSpPr>
        <p:spPr>
          <a:xfrm>
            <a:off x="0" y="-19796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41" name="Shape 241"/>
          <p:cNvSpPr>
            <a:spLocks noGrp="1"/>
          </p:cNvSpPr>
          <p:nvPr>
            <p:ph type="body" idx="4294967295"/>
          </p:nvPr>
        </p:nvSpPr>
        <p:spPr>
          <a:xfrm>
            <a:off x="194233" y="1045878"/>
            <a:ext cx="8800356" cy="4575860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4"/>
              <a:defRPr sz="34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помогают пастору организовать служение в церкви:</a:t>
            </a:r>
          </a:p>
          <a:p>
            <a:pPr marL="914400" lvl="1" indent="-514350">
              <a:buFontTx/>
              <a:buAutoNum type="alphaUcPeriod"/>
              <a:defRPr sz="31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Помощь в организации рабочего дня пастора (администратора);</a:t>
            </a:r>
          </a:p>
          <a:p>
            <a:pPr marL="1314450" lvl="2" indent="-514350">
              <a:buFont typeface="Wingdings"/>
              <a:buChar char="➢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Работа не менее 8 часов каждый день;</a:t>
            </a:r>
            <a:endParaRPr sz="1400"/>
          </a:p>
          <a:p>
            <a:pPr marL="1314450" lvl="2" indent="-514350">
              <a:buFont typeface="Wingdings"/>
              <a:buChar char="➢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Системная работа, планирование дня;</a:t>
            </a:r>
            <a:endParaRPr sz="1400"/>
          </a:p>
          <a:p>
            <a:pPr marL="1314450" lvl="2" indent="-514350">
              <a:buFont typeface="Wingdings"/>
              <a:buChar char="➢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Акцент на Евангельское служение;</a:t>
            </a:r>
            <a:endParaRPr sz="1400"/>
          </a:p>
          <a:p>
            <a:pPr marL="1314450" lvl="2" indent="-514350">
              <a:buFont typeface="Wingdings"/>
              <a:buChar char="➢"/>
              <a:defRPr sz="29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Достаточное время для самоподготовки;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1" build="p" bldLvl="5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/>
          </p:cNvSpPr>
          <p:nvPr>
            <p:ph type="title" idx="4294967295"/>
          </p:nvPr>
        </p:nvSpPr>
        <p:spPr>
          <a:xfrm>
            <a:off x="0" y="-45196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44" name="Shape 244"/>
          <p:cNvSpPr>
            <a:spLocks noGrp="1"/>
          </p:cNvSpPr>
          <p:nvPr>
            <p:ph type="body" idx="4294967295"/>
          </p:nvPr>
        </p:nvSpPr>
        <p:spPr>
          <a:xfrm>
            <a:off x="168833" y="1045878"/>
            <a:ext cx="8800356" cy="5050122"/>
          </a:xfrm>
          <a:prstGeom prst="rect">
            <a:avLst/>
          </a:prstGeom>
        </p:spPr>
        <p:txBody>
          <a:bodyPr/>
          <a:lstStyle/>
          <a:p>
            <a:pPr marL="504063" indent="-504063" defTabSz="896111">
              <a:spcBef>
                <a:spcPts val="600"/>
              </a:spcBef>
              <a:buFontTx/>
              <a:buAutoNum type="arabicPeriod" startAt="4"/>
              <a:defRPr sz="3332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помогают пастору организовать служение в церкви:</a:t>
            </a:r>
          </a:p>
          <a:p>
            <a:pPr marL="896111" lvl="1" indent="-504063" defTabSz="896111"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Помощь в организации рабочего дня пастора (администратора);</a:t>
            </a:r>
          </a:p>
          <a:p>
            <a:pPr marL="896111" lvl="1" indent="-504063" defTabSz="896111"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Организация служения в неделю, месяц, год…</a:t>
            </a:r>
          </a:p>
          <a:p>
            <a:pPr marL="1288161" lvl="2" indent="-504063" defTabSz="896111">
              <a:spcBef>
                <a:spcPts val="600"/>
              </a:spcBef>
              <a:buFont typeface="Wingdings"/>
              <a:buChar char="➢"/>
              <a:defRPr sz="2842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Помочь определить главное и спланировать служение на неделю, месяц, год;</a:t>
            </a:r>
            <a:endParaRPr sz="1372"/>
          </a:p>
          <a:p>
            <a:pPr marL="1288161" lvl="2" indent="-504063" defTabSz="896111">
              <a:spcBef>
                <a:spcPts val="600"/>
              </a:spcBef>
              <a:buFont typeface="Wingdings"/>
              <a:buChar char="➢"/>
              <a:defRPr sz="2842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Составление плана служения церкви;</a:t>
            </a:r>
            <a:endParaRPr sz="1372"/>
          </a:p>
          <a:p>
            <a:pPr marL="1288161" lvl="2" indent="-504063" defTabSz="896111">
              <a:spcBef>
                <a:spcPts val="600"/>
              </a:spcBef>
              <a:buFont typeface="Wingdings"/>
              <a:buChar char="➢"/>
              <a:defRPr sz="2842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Администраторы: 4 рабочих дня в офисе;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1" build="p" bldLvl="5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/>
          </p:cNvSpPr>
          <p:nvPr>
            <p:ph type="title" idx="4294967295"/>
          </p:nvPr>
        </p:nvSpPr>
        <p:spPr>
          <a:xfrm>
            <a:off x="0" y="-45196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47" name="Shape 247"/>
          <p:cNvSpPr>
            <a:spLocks noGrp="1"/>
          </p:cNvSpPr>
          <p:nvPr>
            <p:ph type="body" idx="4294967295"/>
          </p:nvPr>
        </p:nvSpPr>
        <p:spPr>
          <a:xfrm>
            <a:off x="194233" y="924324"/>
            <a:ext cx="8800356" cy="5050122"/>
          </a:xfrm>
          <a:prstGeom prst="rect">
            <a:avLst/>
          </a:prstGeom>
        </p:spPr>
        <p:txBody>
          <a:bodyPr/>
          <a:lstStyle/>
          <a:p>
            <a:pPr marL="504063" indent="-504063" defTabSz="896111">
              <a:lnSpc>
                <a:spcPct val="90000"/>
              </a:lnSpc>
              <a:spcBef>
                <a:spcPts val="600"/>
              </a:spcBef>
              <a:buFontTx/>
              <a:buAutoNum type="arabicPeriod" startAt="4"/>
              <a:defRPr sz="3332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помогают пастору организовать служение в церкви:</a:t>
            </a:r>
          </a:p>
          <a:p>
            <a:pPr marL="896111" lvl="1" indent="-504063" defTabSz="896111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Помощь в организации рабочего дня пастора (администратора);</a:t>
            </a:r>
          </a:p>
          <a:p>
            <a:pPr marL="896111" lvl="1" indent="-504063" defTabSz="896111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Организация служения в неделю, месяц, год…</a:t>
            </a:r>
          </a:p>
          <a:p>
            <a:pPr marL="896111" lvl="1" indent="-504063" defTabSz="896111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Различные отчеты. Как работать с отчетами:</a:t>
            </a:r>
          </a:p>
          <a:p>
            <a:pPr marL="1288161" lvl="2" indent="-504063" defTabSz="896111">
              <a:lnSpc>
                <a:spcPct val="90000"/>
              </a:lnSpc>
              <a:spcBef>
                <a:spcPts val="600"/>
              </a:spcBef>
              <a:buFont typeface="Wingdings"/>
              <a:buChar char="➢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Унифицировать отчеты;</a:t>
            </a:r>
            <a:endParaRPr sz="1372"/>
          </a:p>
          <a:p>
            <a:pPr marL="1288161" lvl="2" indent="-504063" defTabSz="896111">
              <a:lnSpc>
                <a:spcPct val="90000"/>
              </a:lnSpc>
              <a:spcBef>
                <a:spcPts val="600"/>
              </a:spcBef>
              <a:buFont typeface="Wingdings"/>
              <a:buChar char="➢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Сократить количество разных отчетов;</a:t>
            </a:r>
            <a:endParaRPr sz="1372"/>
          </a:p>
          <a:p>
            <a:pPr marL="1288161" lvl="2" indent="-504063" defTabSz="896111">
              <a:lnSpc>
                <a:spcPct val="90000"/>
              </a:lnSpc>
              <a:spcBef>
                <a:spcPts val="600"/>
              </a:spcBef>
              <a:buFont typeface="Wingdings"/>
              <a:buChar char="➢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Директора отделов в общине готовят отчеты по отделам;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1" build="p" bldLvl="5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/>
          </p:cNvSpPr>
          <p:nvPr>
            <p:ph type="title" idx="4294967295"/>
          </p:nvPr>
        </p:nvSpPr>
        <p:spPr>
          <a:xfrm>
            <a:off x="0" y="-45196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50" name="Shape 250"/>
          <p:cNvSpPr>
            <a:spLocks noGrp="1"/>
          </p:cNvSpPr>
          <p:nvPr>
            <p:ph type="body" idx="4294967295"/>
          </p:nvPr>
        </p:nvSpPr>
        <p:spPr>
          <a:xfrm>
            <a:off x="149410" y="1045878"/>
            <a:ext cx="8845179" cy="5050122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4"/>
              <a:defRPr sz="34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помогают пастору организовать служение в церкви:</a:t>
            </a:r>
          </a:p>
          <a:p>
            <a:pPr marL="914400" lvl="1" indent="-514350">
              <a:buFontTx/>
              <a:buAutoNum type="alphaUcPeriod"/>
              <a:defRPr sz="31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Помощь в организации рабочего дня пастора (администратора);</a:t>
            </a:r>
          </a:p>
          <a:p>
            <a:pPr marL="914400" lvl="1" indent="-514350">
              <a:buFontTx/>
              <a:buAutoNum type="alphaUcPeriod"/>
              <a:defRPr sz="31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Организация служения в неделю, месяц, год…</a:t>
            </a:r>
          </a:p>
          <a:p>
            <a:pPr marL="914400" lvl="1" indent="-514350">
              <a:buFontTx/>
              <a:buAutoNum type="alphaU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Различные отчеты. Как работать с отчетами;</a:t>
            </a:r>
            <a:endParaRPr sz="1600"/>
          </a:p>
          <a:p>
            <a:pPr marL="914400" lvl="1" indent="-514350">
              <a:buFontTx/>
              <a:buAutoNum type="alphaUcPeriod"/>
              <a:defRPr sz="31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Помочь пастору определить какой метод служения лучше использовать в его церкви;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1" build="p" bldLvl="5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/>
          </p:cNvSpPr>
          <p:nvPr>
            <p:ph type="title" idx="4294967295"/>
          </p:nvPr>
        </p:nvSpPr>
        <p:spPr>
          <a:xfrm>
            <a:off x="0" y="-32496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53" name="Shape 253"/>
          <p:cNvSpPr>
            <a:spLocks noGrp="1"/>
          </p:cNvSpPr>
          <p:nvPr>
            <p:ph type="body" idx="4294967295"/>
          </p:nvPr>
        </p:nvSpPr>
        <p:spPr>
          <a:xfrm>
            <a:off x="194233" y="1045878"/>
            <a:ext cx="8800356" cy="5050122"/>
          </a:xfrm>
          <a:prstGeom prst="rect">
            <a:avLst/>
          </a:prstGeom>
        </p:spPr>
        <p:txBody>
          <a:bodyPr/>
          <a:lstStyle/>
          <a:p>
            <a:pPr marL="504063" indent="-504063" defTabSz="896111">
              <a:lnSpc>
                <a:spcPct val="90000"/>
              </a:lnSpc>
              <a:spcBef>
                <a:spcPts val="600"/>
              </a:spcBef>
              <a:buFontTx/>
              <a:buAutoNum type="arabicPeriod" startAt="4"/>
              <a:defRPr sz="3332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помогают пастору организовать служение в церкви:</a:t>
            </a:r>
          </a:p>
          <a:p>
            <a:pPr marL="896111" lvl="1" indent="-504063" defTabSz="896111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Помощь в организации рабочего дня пастора (администратора);</a:t>
            </a:r>
          </a:p>
          <a:p>
            <a:pPr marL="896111" lvl="1" indent="-504063" defTabSz="896111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Организация служения в неделю, месяц, год…</a:t>
            </a:r>
          </a:p>
          <a:p>
            <a:pPr marL="896111" lvl="1" indent="-504063" defTabSz="896111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Различные отчеты. Как работать с отчетами;</a:t>
            </a:r>
          </a:p>
          <a:p>
            <a:pPr marL="896111" lvl="1" indent="-504063" defTabSz="896111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Помочь пастору определить какой метод служения лучше использовать в его церкви; </a:t>
            </a:r>
          </a:p>
          <a:p>
            <a:pPr marL="896111" lvl="1" indent="-504063" defTabSz="896111">
              <a:lnSpc>
                <a:spcPct val="90000"/>
              </a:lnSpc>
              <a:spcBef>
                <a:spcPts val="600"/>
              </a:spcBef>
              <a:buFontTx/>
              <a:buAutoNum type="alphaUcPeriod"/>
              <a:defRPr sz="3038" b="1">
                <a:effectLst>
                  <a:outerShdw blurRad="49784" dist="37338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Помогать пасторам в осуществлении Евангельских инициатив.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1" build="p" bldLvl="5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/>
          </p:cNvSpPr>
          <p:nvPr>
            <p:ph type="title" idx="4294967295"/>
          </p:nvPr>
        </p:nvSpPr>
        <p:spPr>
          <a:xfrm>
            <a:off x="-12700" y="-36232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56" name="Shape 256"/>
          <p:cNvSpPr>
            <a:spLocks noGrp="1"/>
          </p:cNvSpPr>
          <p:nvPr>
            <p:ph type="body" idx="4294967295"/>
          </p:nvPr>
        </p:nvSpPr>
        <p:spPr>
          <a:xfrm>
            <a:off x="29134" y="1044387"/>
            <a:ext cx="8949767" cy="4855883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5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показывают пример в служении и выполнении миссии;</a:t>
            </a:r>
          </a:p>
          <a:p>
            <a:pPr marL="1314450" lvl="2" indent="-514350">
              <a:buFontTx/>
              <a:buAutoNum type="alphaUcPeriod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Регулярное посещение общин и пасторов, по плану;</a:t>
            </a:r>
            <a:endParaRPr sz="1400"/>
          </a:p>
          <a:p>
            <a:pPr marL="1314450" lvl="2" indent="-514350">
              <a:buFontTx/>
              <a:buAutoNum type="alphaUcPeriod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Проведение Евангельских программ.              (2 Евангельских программы в год);</a:t>
            </a:r>
            <a:endParaRPr sz="1400"/>
          </a:p>
          <a:p>
            <a:pPr marL="1314450" lvl="2" indent="-514350">
              <a:buFontTx/>
              <a:buAutoNum type="alphaUcPeriod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Личное служение: преподавание библейских уроков, распространение мис. книг и газет…</a:t>
            </a:r>
          </a:p>
          <a:p>
            <a:pPr marL="1314450" lvl="2" indent="-514350">
              <a:buFontTx/>
              <a:buAutoNum type="alphaUcPeriod"/>
              <a:defRPr sz="30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Регулярное приведение людей ко Христу!!!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1" build="p" bldLvl="5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/>
          </p:cNvSpPr>
          <p:nvPr>
            <p:ph type="title" idx="4294967295"/>
          </p:nvPr>
        </p:nvSpPr>
        <p:spPr>
          <a:xfrm>
            <a:off x="0" y="-47437"/>
            <a:ext cx="9144000" cy="968376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ln w="7540">
                  <a:solidFill>
                    <a:srgbClr val="000000"/>
                  </a:solidFill>
                </a:ln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пасторы ожидают что</a:t>
            </a:r>
          </a:p>
        </p:txBody>
      </p:sp>
      <p:sp>
        <p:nvSpPr>
          <p:cNvPr id="259" name="Shape 259"/>
          <p:cNvSpPr>
            <a:spLocks noGrp="1"/>
          </p:cNvSpPr>
          <p:nvPr>
            <p:ph type="body" idx="4294967295"/>
          </p:nvPr>
        </p:nvSpPr>
        <p:spPr>
          <a:xfrm>
            <a:off x="239055" y="926445"/>
            <a:ext cx="8777934" cy="5199435"/>
          </a:xfrm>
          <a:prstGeom prst="rect">
            <a:avLst/>
          </a:prstGeom>
        </p:spPr>
        <p:txBody>
          <a:bodyPr/>
          <a:lstStyle/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имеют ясное видение, куда идти и что делать;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делятся видением и вдохновляют на служение;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проявляют заботу о пасторах, посещая их и поддерживая в служении;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помогают пастору организовать служение в церкви.</a:t>
            </a:r>
          </a:p>
          <a:p>
            <a:pPr marL="514350" indent="-514350">
              <a:lnSpc>
                <a:spcPct val="90000"/>
              </a:lnSpc>
              <a:buFontTx/>
              <a:buAutoNum type="arabicPeriod"/>
              <a:defRPr sz="3200" b="1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Руководители показывают пример в служении и выполнении миссии;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1" build="p" bldLvl="5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/>
          </p:cNvSpPr>
          <p:nvPr>
            <p:ph type="body" idx="4294967295"/>
          </p:nvPr>
        </p:nvSpPr>
        <p:spPr>
          <a:xfrm>
            <a:off x="457200" y="114299"/>
            <a:ext cx="8636000" cy="5916615"/>
          </a:xfrm>
          <a:prstGeom prst="rect">
            <a:avLst/>
          </a:prstGeom>
        </p:spPr>
        <p:txBody>
          <a:bodyPr/>
          <a:lstStyle/>
          <a:p>
            <a:pPr marL="0" indent="68580">
              <a:lnSpc>
                <a:spcPct val="130000"/>
              </a:lnSpc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	Братья, вам придется бороться с трудностями, </a:t>
            </a:r>
            <a:r>
              <a:rPr b="1">
                <a:solidFill>
                  <a:srgbClr val="FFFF00"/>
                </a:solidFill>
              </a:rPr>
              <a:t>нести свою ношу</a:t>
            </a:r>
            <a:r>
              <a:rPr>
                <a:solidFill>
                  <a:srgbClr val="FFFF00"/>
                </a:solidFill>
              </a:rPr>
              <a:t>, </a:t>
            </a:r>
            <a:r>
              <a:t>давать советы, планировать и исполнять, постоянно обращаясь к Богу за помощью. Молитесь и трудитесь, трудитесь и молитесь; как ученики в школе Христа, учитесь у ног Иисуса.</a:t>
            </a:r>
          </a:p>
          <a:p>
            <a:pPr marL="0" indent="68580">
              <a:lnSpc>
                <a:spcPct val="130000"/>
              </a:lnSpc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	   </a:t>
            </a:r>
            <a:r>
              <a:rPr sz="3200"/>
              <a:t>Э. Уайт «Служители Евангелия» с. 419 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/>
          </p:cNvSpPr>
          <p:nvPr>
            <p:ph type="body" idx="1"/>
          </p:nvPr>
        </p:nvSpPr>
        <p:spPr>
          <a:xfrm>
            <a:off x="398928" y="174064"/>
            <a:ext cx="8531413" cy="5827061"/>
          </a:xfrm>
          <a:prstGeom prst="rect">
            <a:avLst/>
          </a:prstGeom>
        </p:spPr>
        <p:txBody>
          <a:bodyPr/>
          <a:lstStyle/>
          <a:p>
            <a:pPr marL="0" indent="68580"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И Он поставил одних Апостолами, других пророками, иных Евангелистами, иных пастырями и учителями, </a:t>
            </a:r>
          </a:p>
          <a:p>
            <a:pPr marL="0" indent="68580"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к совершению святых, на дело служения, для созидания Тела Христова, </a:t>
            </a:r>
          </a:p>
          <a:p>
            <a:pPr marL="0" indent="68580">
              <a:buSzTx/>
              <a:buNone/>
              <a:defRPr sz="36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доколе все придем в единство веры и познания Сына Божия, в мужа совершенного, в меру полного возраста Христова;		</a:t>
            </a:r>
            <a:r>
              <a:rPr sz="3200"/>
              <a:t>		</a:t>
            </a:r>
          </a:p>
          <a:p>
            <a:pPr marL="0" indent="68580">
              <a:buSzTx/>
              <a:buNone/>
              <a:defRPr sz="320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t>					       Ефесянам 4:11-13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/>
</p:sld>
</file>

<file path=ppt/theme/theme1.xml><?xml version="1.0" encoding="utf-8"?>
<a:theme xmlns:a="http://schemas.openxmlformats.org/drawingml/2006/main" name="Городской поп">
  <a:themeElements>
    <a:clrScheme name="Городской поп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0000FF"/>
      </a:hlink>
      <a:folHlink>
        <a:srgbClr val="FF00FF"/>
      </a:folHlink>
    </a:clrScheme>
    <a:fontScheme name="Городской поп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Городской поп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round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 MT"/>
            <a:ea typeface="Gill Sans MT"/>
            <a:cs typeface="Gill Sans MT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 MT"/>
            <a:ea typeface="Gill Sans MT"/>
            <a:cs typeface="Gill Sans MT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Городской поп">
  <a:themeElements>
    <a:clrScheme name="Городской поп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0000FF"/>
      </a:hlink>
      <a:folHlink>
        <a:srgbClr val="FF00FF"/>
      </a:folHlink>
    </a:clrScheme>
    <a:fontScheme name="Городской поп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Городской поп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round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 MT"/>
            <a:ea typeface="Gill Sans MT"/>
            <a:cs typeface="Gill Sans MT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 MT"/>
            <a:ea typeface="Gill Sans MT"/>
            <a:cs typeface="Gill Sans MT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1464</Words>
  <Application>Microsoft Macintosh PowerPoint</Application>
  <PresentationFormat>Экран (4:3)</PresentationFormat>
  <Paragraphs>185</Paragraphs>
  <Slides>38</Slides>
  <Notes>4</Notes>
  <HiddenSlides>7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Городской поп</vt:lpstr>
      <vt:lpstr>Что пасторы ожидают от администраторов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Презентация PowerPoint</vt:lpstr>
      <vt:lpstr>пасторы ожидают что</vt:lpstr>
      <vt:lpstr>пасторы ожидают что</vt:lpstr>
      <vt:lpstr>пасторы ожидают что</vt:lpstr>
      <vt:lpstr>Презентация PowerPoint</vt:lpstr>
      <vt:lpstr>Что пасторы ожидают от администраторов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пасторы ожидают что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пасторы ожидают от администраторов</dc:title>
  <cp:lastModifiedBy>Victor Kozakov</cp:lastModifiedBy>
  <cp:revision>3</cp:revision>
  <dcterms:modified xsi:type="dcterms:W3CDTF">2016-02-22T08:49:48Z</dcterms:modified>
</cp:coreProperties>
</file>