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64" r:id="rId5"/>
    <p:sldId id="265" r:id="rId6"/>
    <p:sldId id="266" r:id="rId7"/>
    <p:sldId id="273" r:id="rId8"/>
    <p:sldId id="272" r:id="rId9"/>
    <p:sldId id="277" r:id="rId10"/>
    <p:sldId id="267" r:id="rId11"/>
    <p:sldId id="268" r:id="rId12"/>
    <p:sldId id="258" r:id="rId13"/>
    <p:sldId id="259" r:id="rId14"/>
    <p:sldId id="260" r:id="rId15"/>
    <p:sldId id="261" r:id="rId16"/>
    <p:sldId id="262" r:id="rId17"/>
    <p:sldId id="263" r:id="rId18"/>
    <p:sldId id="274" r:id="rId19"/>
    <p:sldId id="269" r:id="rId20"/>
    <p:sldId id="275" r:id="rId21"/>
    <p:sldId id="270" r:id="rId22"/>
    <p:sldId id="271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48E40-9894-4BE0-A751-C5CE5BB5B3C7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7F746-09A9-4B99-9DB4-7CF5D58A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80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849D0B4-54C5-4904-9ACC-F22CAFC46486}" type="slidenum">
              <a:rPr lang="en-US" sz="1200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2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3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4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5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5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6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6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7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8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9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9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10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E68D66-5AB5-4C2A-B760-0C47E21C9F61}" type="slidenum">
              <a:rPr lang="ru-RU"/>
              <a:pPr/>
              <a:t>11</a:t>
            </a:fld>
            <a:endParaRPr lang="ru-RU"/>
          </a:p>
        </p:txBody>
      </p:sp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6CA3AA4-D82F-46D9-8C5D-B150E1683339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FCD789-7769-4D4D-8D34-9040384B8EA1}" type="slidenum">
              <a:rPr lang="ru-RU"/>
              <a:pPr/>
              <a:t>12</a:t>
            </a:fld>
            <a:endParaRPr lang="ru-RU"/>
          </a:p>
        </p:txBody>
      </p:sp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E3F2E45-707E-4C60-9053-286712D7D56C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C84936-DB68-472A-907B-3892FD67C095}" type="slidenum">
              <a:rPr lang="ru-RU"/>
              <a:pPr/>
              <a:t>13</a:t>
            </a:fld>
            <a:endParaRPr lang="ru-RU"/>
          </a:p>
        </p:txBody>
      </p:sp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2255837-C8D1-49DC-8147-5C41010BAE4D}" type="slidenum">
              <a:rPr lang="en-US" sz="1200"/>
              <a:pPr algn="r"/>
              <a:t>13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7C18AF-80F0-40FC-B523-E2A737D24494}" type="slidenum">
              <a:rPr lang="ru-RU"/>
              <a:pPr/>
              <a:t>14</a:t>
            </a:fld>
            <a:endParaRPr lang="ru-RU"/>
          </a:p>
        </p:txBody>
      </p:sp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0349DFC-AF3E-401E-BC02-5CCFF1E66C2E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CB5A4-CB40-46F3-AADC-FFDE78A5F5AA}" type="slidenum">
              <a:rPr lang="ru-RU"/>
              <a:pPr/>
              <a:t>15</a:t>
            </a:fld>
            <a:endParaRPr lang="ru-RU"/>
          </a:p>
        </p:txBody>
      </p:sp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555C576B-E23F-452A-9F76-3A143EC5E008}" type="slidenum">
              <a:rPr lang="en-US" sz="1200"/>
              <a:pPr algn="r"/>
              <a:t>15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A8D6B-E24D-4E45-90BF-272D206CBD0E}" type="slidenum">
              <a:rPr lang="ru-RU"/>
              <a:pPr/>
              <a:t>16</a:t>
            </a:fld>
            <a:endParaRPr lang="ru-RU"/>
          </a:p>
        </p:txBody>
      </p:sp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9781829D-B144-4A1B-9672-2A7F60A88CF3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849D0B4-54C5-4904-9ACC-F22CAFC46486}" type="slidenum">
              <a:rPr lang="en-US" sz="1200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18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18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849D0B4-54C5-4904-9ACC-F22CAFC46486}" type="slidenum">
              <a:rPr lang="en-US" sz="1200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20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20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59064-693B-497F-889E-2191EA22FD26}" type="slidenum">
              <a:rPr lang="ru-RU"/>
              <a:pPr/>
              <a:t>21</a:t>
            </a:fld>
            <a:endParaRPr lang="ru-RU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849D0B4-54C5-4904-9ACC-F22CAFC46486}" type="slidenum">
              <a:rPr lang="en-US" sz="1200"/>
              <a:pPr algn="r"/>
              <a:t>21</a:t>
            </a:fld>
            <a:endParaRPr 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8A68A-DC5F-40E8-8F7F-5221D0E506E3}" type="slidenum">
              <a:rPr lang="ru-RU"/>
              <a:pPr/>
              <a:t>22</a:t>
            </a:fld>
            <a:endParaRPr lang="ru-RU"/>
          </a:p>
        </p:txBody>
      </p:sp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12DE484-2275-4507-A4FA-F4CF423EB582}" type="slidenum">
              <a:rPr lang="en-US" sz="1200"/>
              <a:pPr algn="r"/>
              <a:t>22</a:t>
            </a:fld>
            <a:endParaRPr lang="en-US" sz="12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70025" y="655638"/>
            <a:ext cx="13823950" cy="10367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</p:spPr>
        <p:txBody>
          <a:bodyPr wrap="none" lIns="82048" tIns="41025" rIns="82048" bIns="41025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0EA95A-226B-4D8B-B7FC-C9B05677EA5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9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6C7834-1298-447D-9813-B76946B45C0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889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C2EE90-5424-484B-B5C4-32BEDB8ED34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76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2373BE-2C37-4C81-AA6F-10110BFEA3D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24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B3DA09-660C-4A2D-BC7E-9D627C768E0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21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AF9541-D6A6-4E6F-A6D1-C5130FECBA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976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AE7569-2691-4815-BB8E-ECED4A9CF5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69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195D12-B158-417A-9C91-6C8238FE7B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254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833674-AE84-4BEC-80C7-8EF66CC45A0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965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CE5FB7-E835-4284-B80C-F4FF170E703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654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3A0DB5-904A-4235-BEE2-E4BA236161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67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6C4A32-4255-40F2-B0E4-35B84395B94F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9125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86376" y="153988"/>
            <a:ext cx="8369663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FFFFFF"/>
                </a:solidFill>
              </a:rPr>
              <a:t>Создание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FFFFFF"/>
                </a:solidFill>
              </a:rPr>
              <a:t>Центров Влияния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7200" b="1" dirty="0">
                <a:solidFill>
                  <a:srgbClr val="FFFFFF"/>
                </a:solidFill>
              </a:rPr>
              <a:t>и</a:t>
            </a:r>
            <a:r>
              <a:rPr lang="uk-UA" sz="7200" b="1" dirty="0" smtClean="0">
                <a:solidFill>
                  <a:srgbClr val="FFFFFF"/>
                </a:solidFill>
              </a:rPr>
              <a:t> </a:t>
            </a:r>
            <a:r>
              <a:rPr lang="uk-UA" sz="7200" b="1" dirty="0" err="1" smtClean="0">
                <a:solidFill>
                  <a:srgbClr val="FFFFFF"/>
                </a:solidFill>
              </a:rPr>
              <a:t>их</a:t>
            </a:r>
            <a:r>
              <a:rPr lang="uk-UA" sz="7200" b="1" dirty="0" smtClean="0">
                <a:solidFill>
                  <a:srgbClr val="FFFFFF"/>
                </a:solidFill>
              </a:rPr>
              <a:t> </a:t>
            </a:r>
            <a:r>
              <a:rPr lang="uk-UA" sz="7200" b="1" dirty="0" err="1" smtClean="0">
                <a:solidFill>
                  <a:srgbClr val="FFFFFF"/>
                </a:solidFill>
              </a:rPr>
              <a:t>работа</a:t>
            </a:r>
            <a:endParaRPr lang="ru-RU" sz="72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sz="32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sz="3200" b="1" dirty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FFFFFF"/>
                </a:solidFill>
              </a:rPr>
              <a:t>ЕАД, 2016</a:t>
            </a:r>
          </a:p>
        </p:txBody>
      </p:sp>
    </p:spTree>
    <p:extLst>
      <p:ext uri="{BB962C8B-B14F-4D97-AF65-F5344CB8AC3E}">
        <p14:creationId xmlns:p14="http://schemas.microsoft.com/office/powerpoint/2010/main" val="456758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034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 descr="&amp;Kcy;&amp;acy;&amp;rcy;&amp;tcy;&amp;icy;&amp;ncy;&amp;kcy;&amp;icy; &amp;pcy;&amp;ocy; &amp;zcy;&amp;acy;&amp;pcy;&amp;rcy;&amp;ocy;&amp;scy;&amp;ucy; &amp;gcy;&amp;ocy;&amp;rcy;&amp;ycy; &amp;pcy;&amp;rcy;&amp;ocy;&amp;bcy;&amp;lcy;&amp;iecy;&amp;m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38959"/>
            <a:ext cx="4382603" cy="29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644286"/>
            <a:ext cx="8603253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-UA" sz="2400" b="1" dirty="0" err="1" smtClean="0"/>
              <a:t>Пессимизм</a:t>
            </a:r>
            <a:endParaRPr lang="uk-UA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uk-UA" sz="2400" b="1" dirty="0" smtClean="0"/>
              <a:t>Критика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2400" b="1" dirty="0" err="1" smtClean="0"/>
              <a:t>Апатия</a:t>
            </a:r>
            <a:endParaRPr lang="uk-UA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uk-UA" sz="2400" b="1" dirty="0" err="1" smtClean="0"/>
              <a:t>Отсутствие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делателей</a:t>
            </a:r>
            <a:endParaRPr lang="uk-UA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uk-UA" sz="2400" b="1" dirty="0" err="1" smtClean="0"/>
              <a:t>Безответственность</a:t>
            </a:r>
            <a:endParaRPr lang="uk-UA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uk-UA" sz="2400" b="1" dirty="0" err="1" smtClean="0"/>
              <a:t>Чувство</a:t>
            </a:r>
            <a:r>
              <a:rPr lang="uk-UA" sz="2400" b="1" dirty="0" smtClean="0"/>
              <a:t> вин</a:t>
            </a:r>
            <a:r>
              <a:rPr lang="ru-RU" sz="2400" b="1" dirty="0" smtClean="0"/>
              <a:t>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Конфликты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Недостаток денег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Духовная гордость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Критика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Соперничество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Легкое непонимание того, что делать и где выход…..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39752" y="332656"/>
            <a:ext cx="51673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Горы проблем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4136711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846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4" descr="&amp;Kcy;&amp;acy;&amp;rcy;&amp;tcy;&amp;icy;&amp;ncy;&amp;kcy;&amp;icy; &amp;pcy;&amp;ocy; &amp;zcy;&amp;acy;&amp;pcy;&amp;rcy;&amp;ocy;&amp;scy;&amp;ucy; &amp;tscy;&amp;iecy;&amp;rcy;&amp;kcy;&amp;ocy;&amp;vcy;&amp;softcy; &amp;khcy;&amp;rcy;&amp;icy;&amp;scy;&amp;tcy;&amp;icy;&amp;acy;&amp;ncy; &amp;acy;&amp;dcy;&amp;vcy;&amp;iecy;&amp;ncy;&amp;tcy;&amp;icy;&amp;scy;&amp;tcy;&amp;ocy;&amp;vcy; &amp;scy;&amp;iecy;&amp;dcy;&amp;softcy;&amp;mcy;&amp;ocy;&amp;gcy;&amp;ocy; &amp;dcy;&amp;ncy;&amp;ya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&amp;Kcy;&amp;acy;&amp;rcy;&amp;tcy;&amp;icy;&amp;ncy;&amp;kcy;&amp;icy; &amp;pcy;&amp;ocy; &amp;zcy;&amp;acy;&amp;pcy;&amp;rcy;&amp;ocy;&amp;scy;&amp;ucy; &amp;tscy;&amp;iecy;&amp;rcy;&amp;kcy;&amp;ocy;&amp;vcy;&amp;softcy; &amp;khcy;&amp;rcy;&amp;icy;&amp;scy;&amp;tcy;&amp;icy;&amp;acy;&amp;ncy; &amp;acy;&amp;dcy;&amp;vcy;&amp;iecy;&amp;ncy;&amp;tcy;&amp;icy;&amp;scy;&amp;tcy;&amp;ocy;&amp;vcy; &amp;scy;&amp;iecy;&amp;dcy;&amp;softcy;&amp;mcy;&amp;ocy;&amp;gcy;&amp;ocy; &amp;dcy;&amp;ncy;&amp;yacy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0" name="Picture 10" descr="&amp;Kcy;&amp;acy;&amp;rcy;&amp;tcy;&amp;icy;&amp;ncy;&amp;kcy;&amp;icy; &amp;pcy;&amp;ocy; &amp;zcy;&amp;acy;&amp;pcy;&amp;rcy;&amp;ocy;&amp;scy;&amp;ucy; &amp;zhcy;&amp;icy;&amp;vcy;&amp;acy;&amp;yacy; &amp;tscy;&amp;iecy;&amp;rcy;&amp;kcy;&amp;ocy;&amp;vcy;&amp;soft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725" y="-142276"/>
            <a:ext cx="9345725" cy="700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719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" y="-13038"/>
            <a:ext cx="9138794" cy="684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719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666716"/>
            <a:ext cx="69708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Теология </a:t>
            </a:r>
            <a:r>
              <a:rPr lang="ru-RU" sz="4800" b="1" dirty="0" err="1" smtClean="0"/>
              <a:t>благовестия</a:t>
            </a:r>
            <a:endParaRPr lang="ru-RU" sz="4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543513" y="1988840"/>
            <a:ext cx="2056973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39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56719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026" y="666716"/>
            <a:ext cx="86579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Теология </a:t>
            </a:r>
            <a:r>
              <a:rPr lang="ru-RU" sz="6000" b="1" dirty="0" err="1" smtClean="0"/>
              <a:t>благовестия</a:t>
            </a:r>
            <a:endParaRPr lang="ru-RU" sz="60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427921" y="2492896"/>
            <a:ext cx="223939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4000" b="1" dirty="0" smtClean="0"/>
              <a:t> Что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4000" b="1" dirty="0" smtClean="0"/>
              <a:t> Кто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4000" b="1" dirty="0" smtClean="0"/>
              <a:t> Кому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4000" b="1" dirty="0" smtClean="0"/>
              <a:t> Как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4000" b="1" dirty="0" smtClean="0"/>
              <a:t> С Кем</a:t>
            </a:r>
          </a:p>
        </p:txBody>
      </p:sp>
      <p:pic>
        <p:nvPicPr>
          <p:cNvPr id="29698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52829"/>
            <a:ext cx="2850232" cy="285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40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:\рост церкви через мг\20160118_1904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-74596"/>
            <a:ext cx="5256584" cy="700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317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4432" y="2204864"/>
            <a:ext cx="775513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3200" b="1" dirty="0" smtClean="0"/>
              <a:t>М.А. Серна</a:t>
            </a:r>
          </a:p>
          <a:p>
            <a:r>
              <a:rPr lang="ru-RU" sz="3200" b="1" dirty="0" smtClean="0"/>
              <a:t>  «Рост Церкви через малые группы»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200" b="1" dirty="0" smtClean="0"/>
              <a:t>Почему МГ не заработали?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200" b="1" dirty="0" smtClean="0"/>
              <a:t>Стр. 45 : « После проповедования 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в течение четырех месяцев о 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праведности по вере следующим 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моим шагом является  проповедь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об уникальности нашей вести»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55529" y="834971"/>
            <a:ext cx="679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Малые группы -  инструмент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37289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336642"/>
            <a:ext cx="7078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Евангелизм</a:t>
            </a:r>
            <a:r>
              <a:rPr lang="ru-RU" sz="4400" b="1" dirty="0" smtClean="0"/>
              <a:t> – это отклик</a:t>
            </a:r>
            <a:endParaRPr lang="ru-RU" sz="4400" b="1" dirty="0"/>
          </a:p>
        </p:txBody>
      </p:sp>
      <p:sp>
        <p:nvSpPr>
          <p:cNvPr id="3" name="AutoShape 2" descr="&amp;Kcy;&amp;acy;&amp;rcy;&amp;tcy;&amp;icy;&amp;ncy;&amp;kcy;&amp;icy; &amp;pcy;&amp;ocy; &amp;zcy;&amp;acy;&amp;pcy;&amp;rcy;&amp;ocy;&amp;scy;&amp;ucy; &amp;ocy;&amp;tcy;&amp;kcy;&amp;lcy;&amp;icy;&amp;k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://humandesign.su/wp-content/uploads/2012/01/%D0%BE%D1%82%D0%BA%D0%BB%D0%B8%D0%BA-%D0%BF%D1%80%D1%8B%D0%B6%D0%BE%D0%BA-humandesign.su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2" y="1412776"/>
            <a:ext cx="3876675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719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31800" y="153988"/>
            <a:ext cx="8278813" cy="638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3200" b="1"/>
              <a:t>Полевая Школа</a:t>
            </a:r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r>
              <a:rPr lang="ru-RU" sz="11700" b="1"/>
              <a:t>5</a:t>
            </a:r>
            <a:r>
              <a:rPr lang="ru-RU" sz="10600" b="1"/>
              <a:t> </a:t>
            </a:r>
          </a:p>
          <a:p>
            <a:pPr algn="ctr"/>
            <a:r>
              <a:rPr lang="ru-RU" sz="7200" b="1"/>
              <a:t>Центров Влияния</a:t>
            </a:r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r>
              <a:rPr lang="ru-RU" sz="3200" b="1"/>
              <a:t>Буча, 2014</a:t>
            </a:r>
          </a:p>
        </p:txBody>
      </p:sp>
    </p:spTree>
    <p:extLst>
      <p:ext uri="{BB962C8B-B14F-4D97-AF65-F5344CB8AC3E}">
        <p14:creationId xmlns:p14="http://schemas.microsoft.com/office/powerpoint/2010/main" val="784765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2438400" y="304800"/>
            <a:ext cx="42592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6000" b="1"/>
              <a:t>1</a:t>
            </a:r>
            <a:r>
              <a:rPr lang="ru-RU" sz="6000" b="1"/>
              <a:t>. Церковь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3463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45069" name="Picture 13" descr="ANd9GcQBTgPNfiRhTbyeKIi1tSC3qQQPu7Ci5XLOPcWUEBLI4jbeGqjlV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371600"/>
            <a:ext cx="4173538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8854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685800" y="304800"/>
            <a:ext cx="79644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800" b="1" u="sng"/>
              <a:t>Виды миссионерской деятельности «улья»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609600" y="1295400"/>
            <a:ext cx="8758238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sz="2400" b="1"/>
              <a:t>Посещение больных, одиноких и бедных</a:t>
            </a:r>
          </a:p>
          <a:p>
            <a:pPr>
              <a:buFontTx/>
              <a:buAutoNum type="arabicPeriod"/>
            </a:pPr>
            <a:r>
              <a:rPr lang="ru-RU" sz="2400" b="1"/>
              <a:t> Помощь сиротам и вдовам</a:t>
            </a:r>
          </a:p>
          <a:p>
            <a:pPr>
              <a:buFontTx/>
              <a:buAutoNum type="arabicPeriod"/>
            </a:pPr>
            <a:r>
              <a:rPr lang="ru-RU" sz="2400" b="1"/>
              <a:t> Создание «биржи труда»</a:t>
            </a:r>
          </a:p>
          <a:p>
            <a:pPr>
              <a:buFontTx/>
              <a:buAutoNum type="arabicPeriod"/>
            </a:pPr>
            <a:r>
              <a:rPr lang="ru-RU" sz="2400" b="1"/>
              <a:t> Оказание мед. помощи больным</a:t>
            </a:r>
          </a:p>
          <a:p>
            <a:pPr>
              <a:buFontTx/>
              <a:buAutoNum type="arabicPeriod"/>
            </a:pPr>
            <a:r>
              <a:rPr lang="ru-RU" sz="2400" b="1"/>
              <a:t> Обучение любви Христа из дома в дом</a:t>
            </a:r>
          </a:p>
          <a:p>
            <a:pPr>
              <a:buFontTx/>
              <a:buAutoNum type="arabicPeriod"/>
            </a:pPr>
            <a:r>
              <a:rPr lang="ru-RU" sz="2400" b="1"/>
              <a:t> Распространение литературы</a:t>
            </a:r>
          </a:p>
          <a:p>
            <a:pPr>
              <a:buFontTx/>
              <a:buAutoNum type="arabicPeriod"/>
            </a:pPr>
            <a:r>
              <a:rPr lang="ru-RU" sz="2400" b="1"/>
              <a:t> Обучение принципам здоровья и ухода за больными</a:t>
            </a:r>
          </a:p>
          <a:p>
            <a:pPr>
              <a:buFontTx/>
              <a:buAutoNum type="arabicPeriod"/>
            </a:pPr>
            <a:r>
              <a:rPr lang="ru-RU" sz="2400" b="1"/>
              <a:t> Адвентистская школа для детей</a:t>
            </a:r>
          </a:p>
          <a:p>
            <a:pPr>
              <a:buFontTx/>
              <a:buAutoNum type="arabicPeriod"/>
            </a:pPr>
            <a:r>
              <a:rPr lang="ru-RU" sz="2400" b="1"/>
              <a:t> Мед. Помощь в приюте для бездомных</a:t>
            </a:r>
          </a:p>
          <a:p>
            <a:pPr>
              <a:buFontTx/>
              <a:buAutoNum type="arabicPeriod"/>
            </a:pPr>
            <a:r>
              <a:rPr lang="ru-RU" sz="2400" b="1"/>
              <a:t> Магазин здорового питания</a:t>
            </a:r>
          </a:p>
          <a:p>
            <a:pPr>
              <a:buFontTx/>
              <a:buAutoNum type="arabicPeriod"/>
            </a:pPr>
            <a:r>
              <a:rPr lang="ru-RU" sz="2400" b="1"/>
              <a:t> Кабинет здоровья</a:t>
            </a:r>
          </a:p>
          <a:p>
            <a:pPr>
              <a:buFontTx/>
              <a:buAutoNum type="arabicPeriod"/>
            </a:pPr>
            <a:r>
              <a:rPr lang="ru-RU" sz="2400" b="1"/>
              <a:t> Столовые (кафе, рестораны) здорового питания</a:t>
            </a:r>
          </a:p>
          <a:p>
            <a:pPr>
              <a:buFontTx/>
              <a:buAutoNum type="arabicPeriod"/>
            </a:pPr>
            <a:r>
              <a:rPr lang="ru-RU" sz="2400" b="1"/>
              <a:t>Прием врачей</a:t>
            </a:r>
          </a:p>
          <a:p>
            <a:pPr>
              <a:buFontTx/>
              <a:buAutoNum type="arabicPeriod"/>
            </a:pPr>
            <a:r>
              <a:rPr lang="ru-RU" sz="2400" b="1"/>
              <a:t> Санаторий-спутник за городом</a:t>
            </a:r>
          </a:p>
          <a:p>
            <a:pPr>
              <a:buFontTx/>
              <a:buAutoNum type="arabicPeriod"/>
            </a:pPr>
            <a:endParaRPr lang="ru-RU" sz="2400" b="1"/>
          </a:p>
          <a:p>
            <a:pPr>
              <a:buFontTx/>
              <a:buAutoNum type="arabicPeriod"/>
            </a:pP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561007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298450" y="609600"/>
            <a:ext cx="8845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/>
              <a:t>2</a:t>
            </a:r>
            <a:r>
              <a:rPr lang="ru-RU" sz="3200" b="1"/>
              <a:t>. Центры влияния вне церковного здания</a:t>
            </a:r>
          </a:p>
        </p:txBody>
      </p:sp>
      <p:pic>
        <p:nvPicPr>
          <p:cNvPr id="51205" name="Picture 5" descr="ANd9GcQpOI6Jt9UuGqyEhlCaAYHkGnb9HRQuXl2JTf-4b0d9VWraZ9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4724400" cy="212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Picture 7" descr="ANd9GcSbJAb_50jJum0uVNOLyZyux3zB_25s2MPBHEK1yIkcWzKM7Xm38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62400"/>
            <a:ext cx="40386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418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AutoShape 4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4582" name="Picture 6" descr="t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6096000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447800" y="609600"/>
            <a:ext cx="6203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b="1"/>
              <a:t>3</a:t>
            </a:r>
            <a:r>
              <a:rPr lang="ru-RU" sz="4400" b="1"/>
              <a:t>. Личность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3634744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AutoShape 3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743200" y="0"/>
            <a:ext cx="34813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6000" b="1"/>
              <a:t>4. Семья</a:t>
            </a:r>
          </a:p>
        </p:txBody>
      </p:sp>
      <p:pic>
        <p:nvPicPr>
          <p:cNvPr id="36871" name="Picture 7" descr="ANd9GcSJqWiOnQ1WXfPSzxHETDwgPYXZUDpv8pr0cz3krjZw18oD8k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6172200" cy="464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665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60118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5400" b="1"/>
              <a:t>5. Иисус Христос</a:t>
            </a:r>
          </a:p>
        </p:txBody>
      </p:sp>
      <p:pic>
        <p:nvPicPr>
          <p:cNvPr id="65541" name="Picture 5" descr="ANd9GcRtGmJ_OyuzaUCoRGhpl7ahG-Fsacaaq39O1zvQqaqsdKjP1S-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172200" cy="46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233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408097" y="153988"/>
            <a:ext cx="6326219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solidFill>
                  <a:srgbClr val="FFFFFF"/>
                </a:solidFill>
              </a:rPr>
              <a:t>Создание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solidFill>
                  <a:srgbClr val="FFFFFF"/>
                </a:solidFill>
              </a:rPr>
              <a:t>Центров Влияния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5400" b="1" dirty="0">
                <a:solidFill>
                  <a:srgbClr val="FFFFFF"/>
                </a:solidFill>
              </a:rPr>
              <a:t>и</a:t>
            </a:r>
            <a:r>
              <a:rPr lang="uk-UA" sz="5400" b="1" dirty="0" smtClean="0">
                <a:solidFill>
                  <a:srgbClr val="FFFFFF"/>
                </a:solidFill>
              </a:rPr>
              <a:t> </a:t>
            </a:r>
            <a:r>
              <a:rPr lang="uk-UA" sz="5400" b="1" dirty="0" err="1" smtClean="0">
                <a:solidFill>
                  <a:srgbClr val="FFFFFF"/>
                </a:solidFill>
              </a:rPr>
              <a:t>их</a:t>
            </a:r>
            <a:r>
              <a:rPr lang="uk-UA" sz="5400" b="1" dirty="0" smtClean="0">
                <a:solidFill>
                  <a:srgbClr val="FFFFFF"/>
                </a:solidFill>
              </a:rPr>
              <a:t> </a:t>
            </a:r>
            <a:r>
              <a:rPr lang="uk-UA" sz="5400" b="1" dirty="0" err="1" smtClean="0">
                <a:solidFill>
                  <a:srgbClr val="FFFFFF"/>
                </a:solidFill>
              </a:rPr>
              <a:t>работа</a:t>
            </a:r>
            <a:endParaRPr lang="ru-RU" sz="54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sz="2000" b="1" dirty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0" b="1" dirty="0" smtClean="0">
                <a:solidFill>
                  <a:srgbClr val="FFFFFF"/>
                </a:solidFill>
              </a:rPr>
              <a:t>Вариант А</a:t>
            </a:r>
          </a:p>
        </p:txBody>
      </p:sp>
    </p:spTree>
    <p:extLst>
      <p:ext uri="{BB962C8B-B14F-4D97-AF65-F5344CB8AC3E}">
        <p14:creationId xmlns:p14="http://schemas.microsoft.com/office/powerpoint/2010/main" val="483978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798304"/>
            <a:ext cx="677057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b="1" dirty="0" smtClean="0"/>
              <a:t>Презентация идеи ЦВ и успешных </a:t>
            </a:r>
          </a:p>
          <a:p>
            <a:r>
              <a:rPr lang="ru-RU" sz="2800" b="1" dirty="0"/>
              <a:t> </a:t>
            </a:r>
            <a:r>
              <a:rPr lang="ru-RU" sz="2800" b="1" dirty="0" smtClean="0"/>
              <a:t>     действующих проектов.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Лидер(ы).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Дары и таланты Церкви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Молитвенный поиск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Определение модели ЦВ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Команда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Круг </a:t>
            </a:r>
            <a:r>
              <a:rPr lang="ru-RU" sz="2800" b="1" dirty="0" err="1" smtClean="0"/>
              <a:t>Евангелизма</a:t>
            </a:r>
            <a:endParaRPr lang="ru-RU" sz="2800" b="1" dirty="0" smtClean="0"/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Развитие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Рост</a:t>
            </a:r>
          </a:p>
          <a:p>
            <a:pPr marL="342900" indent="-342900">
              <a:buAutoNum type="arabicPeriod" startAt="2"/>
            </a:pPr>
            <a:r>
              <a:rPr lang="ru-RU" sz="2800" b="1" dirty="0" smtClean="0"/>
              <a:t>Вдохновение </a:t>
            </a:r>
          </a:p>
          <a:p>
            <a:pPr marL="342900" indent="-342900">
              <a:buAutoNum type="arabicPeriod" startAt="2"/>
            </a:pP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91880" y="151973"/>
            <a:ext cx="1576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u="sng" dirty="0" smtClean="0"/>
              <a:t>Шаги:</a:t>
            </a:r>
            <a:endParaRPr lang="ru-RU" sz="3600" b="1" i="1" u="sng" dirty="0"/>
          </a:p>
        </p:txBody>
      </p:sp>
      <p:pic>
        <p:nvPicPr>
          <p:cNvPr id="37890" name="Picture 2" descr="http://lifehacker.ru/wp-content/uploads/2013/04/shutterstock_125010590-500x3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9040"/>
            <a:ext cx="4065949" cy="270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317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408097" y="153988"/>
            <a:ext cx="6326219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solidFill>
                  <a:srgbClr val="FFFFFF"/>
                </a:solidFill>
              </a:rPr>
              <a:t>Создание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solidFill>
                  <a:srgbClr val="FFFFFF"/>
                </a:solidFill>
              </a:rPr>
              <a:t>Центров Влияния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5400" b="1" dirty="0">
                <a:solidFill>
                  <a:srgbClr val="FFFFFF"/>
                </a:solidFill>
              </a:rPr>
              <a:t>и</a:t>
            </a:r>
            <a:r>
              <a:rPr lang="uk-UA" sz="5400" b="1" dirty="0" smtClean="0">
                <a:solidFill>
                  <a:srgbClr val="FFFFFF"/>
                </a:solidFill>
              </a:rPr>
              <a:t> </a:t>
            </a:r>
            <a:r>
              <a:rPr lang="uk-UA" sz="5400" b="1" dirty="0" err="1" smtClean="0">
                <a:solidFill>
                  <a:srgbClr val="FFFFFF"/>
                </a:solidFill>
              </a:rPr>
              <a:t>их</a:t>
            </a:r>
            <a:r>
              <a:rPr lang="uk-UA" sz="5400" b="1" dirty="0" smtClean="0">
                <a:solidFill>
                  <a:srgbClr val="FFFFFF"/>
                </a:solidFill>
              </a:rPr>
              <a:t> </a:t>
            </a:r>
            <a:r>
              <a:rPr lang="uk-UA" sz="5400" b="1" dirty="0" err="1" smtClean="0">
                <a:solidFill>
                  <a:srgbClr val="FFFFFF"/>
                </a:solidFill>
              </a:rPr>
              <a:t>работа</a:t>
            </a:r>
            <a:endParaRPr lang="ru-RU" sz="54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sz="2000" b="1" dirty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FFFF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0" b="1" dirty="0" smtClean="0">
                <a:solidFill>
                  <a:srgbClr val="FFFFFF"/>
                </a:solidFill>
              </a:rPr>
              <a:t>Вариант В</a:t>
            </a:r>
          </a:p>
        </p:txBody>
      </p:sp>
    </p:spTree>
    <p:extLst>
      <p:ext uri="{BB962C8B-B14F-4D97-AF65-F5344CB8AC3E}">
        <p14:creationId xmlns:p14="http://schemas.microsoft.com/office/powerpoint/2010/main" val="2836378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7019" y="194737"/>
            <a:ext cx="1729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u="sng" dirty="0" smtClean="0"/>
              <a:t>Шаги:</a:t>
            </a:r>
            <a:endParaRPr lang="ru-RU" sz="4000" b="1" i="1" u="sng" dirty="0"/>
          </a:p>
        </p:txBody>
      </p:sp>
      <p:pic>
        <p:nvPicPr>
          <p:cNvPr id="35842" name="Picture 2" descr="http://www.iaim.ru/wp-content/uploads/2014/05/chagi-c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33056"/>
            <a:ext cx="3274166" cy="261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0285" y="892424"/>
            <a:ext cx="6702604" cy="369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/>
              <a:t>Представление плана спасения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/>
              <a:t>Создание среды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/>
              <a:t>Обучение личному </a:t>
            </a:r>
            <a:r>
              <a:rPr lang="ru-RU" sz="3200" dirty="0" err="1" smtClean="0"/>
              <a:t>Евангелизму</a:t>
            </a:r>
            <a:endParaRPr lang="ru-RU" sz="3200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/>
              <a:t>Молитвенное служение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/>
              <a:t>Литература</a:t>
            </a:r>
            <a:r>
              <a:rPr lang="en-US" sz="3200" dirty="0" smtClean="0"/>
              <a:t>/</a:t>
            </a:r>
            <a:r>
              <a:rPr lang="ru-RU" sz="3200" dirty="0" smtClean="0"/>
              <a:t>Видео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73317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538" y="1196752"/>
            <a:ext cx="8853449" cy="5293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3200" b="1" dirty="0" smtClean="0"/>
              <a:t>1. Мы можем создать центры, но влияние </a:t>
            </a:r>
          </a:p>
          <a:p>
            <a:pPr algn="just"/>
            <a:r>
              <a:rPr lang="ru-RU" sz="3200" b="1" dirty="0" smtClean="0"/>
              <a:t>    оказывает Бог, когда мы превозносим </a:t>
            </a:r>
          </a:p>
          <a:p>
            <a:pPr algn="just"/>
            <a:r>
              <a:rPr lang="ru-RU" sz="3200" b="1" dirty="0"/>
              <a:t> </a:t>
            </a:r>
            <a:r>
              <a:rPr lang="ru-RU" sz="3200" b="1" dirty="0" smtClean="0"/>
              <a:t>   Христа жизнью и в Слове.</a:t>
            </a:r>
          </a:p>
          <a:p>
            <a:pPr algn="just"/>
            <a:endParaRPr lang="ru-RU" sz="2000" b="1" dirty="0" smtClean="0"/>
          </a:p>
          <a:p>
            <a:pPr algn="just"/>
            <a:r>
              <a:rPr lang="ru-RU" sz="3200" b="1" dirty="0" smtClean="0"/>
              <a:t>2. Мы можем работать в центрах, </a:t>
            </a:r>
          </a:p>
          <a:p>
            <a:pPr algn="just"/>
            <a:r>
              <a:rPr lang="ru-RU" sz="3200" b="1" dirty="0"/>
              <a:t> </a:t>
            </a:r>
            <a:r>
              <a:rPr lang="ru-RU" sz="3200" b="1" dirty="0" smtClean="0"/>
              <a:t>   но работает ли Христос в нас </a:t>
            </a:r>
          </a:p>
          <a:p>
            <a:pPr algn="just"/>
            <a:r>
              <a:rPr lang="ru-RU" sz="3200" b="1" dirty="0"/>
              <a:t> </a:t>
            </a:r>
            <a:r>
              <a:rPr lang="ru-RU" sz="3200" b="1" dirty="0" smtClean="0"/>
              <a:t>   и через нас.</a:t>
            </a:r>
          </a:p>
          <a:p>
            <a:pPr algn="just"/>
            <a:endParaRPr lang="ru-RU" sz="2000" b="1" dirty="0" smtClean="0"/>
          </a:p>
          <a:p>
            <a:pPr algn="just"/>
            <a:r>
              <a:rPr lang="ru-RU" sz="3200" b="1" dirty="0" smtClean="0"/>
              <a:t>3. Центр влияния – это отклик на то, </a:t>
            </a:r>
          </a:p>
          <a:p>
            <a:pPr algn="just"/>
            <a:r>
              <a:rPr lang="ru-RU" sz="3200" b="1" dirty="0"/>
              <a:t> </a:t>
            </a:r>
            <a:r>
              <a:rPr lang="ru-RU" sz="3200" b="1" dirty="0" smtClean="0"/>
              <a:t>   что Христос совершил для </a:t>
            </a:r>
          </a:p>
          <a:p>
            <a:pPr algn="just"/>
            <a:r>
              <a:rPr lang="ru-RU" sz="3200" b="1" dirty="0"/>
              <a:t> </a:t>
            </a:r>
            <a:r>
              <a:rPr lang="ru-RU" sz="3200" b="1" dirty="0" smtClean="0"/>
              <a:t>   меня на Голгофе.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55842" y="116632"/>
            <a:ext cx="5575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u="sng" dirty="0" smtClean="0"/>
              <a:t>О Центрах Влияния:</a:t>
            </a:r>
            <a:endParaRPr lang="ru-RU" sz="4000" b="1" i="1" u="sng" dirty="0"/>
          </a:p>
        </p:txBody>
      </p:sp>
    </p:spTree>
    <p:extLst>
      <p:ext uri="{BB962C8B-B14F-4D97-AF65-F5344CB8AC3E}">
        <p14:creationId xmlns:p14="http://schemas.microsoft.com/office/powerpoint/2010/main" val="873317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838200" y="1447800"/>
            <a:ext cx="710882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3200" b="1"/>
              <a:t>«И ты, младенец, наречешься </a:t>
            </a:r>
          </a:p>
          <a:p>
            <a:r>
              <a:rPr lang="ru-RU" sz="3200" b="1"/>
              <a:t>пророком Всевышнего, ибо </a:t>
            </a:r>
          </a:p>
          <a:p>
            <a:r>
              <a:rPr lang="ru-RU" sz="3200" b="1"/>
              <a:t>предыдешь перед лицом Господа</a:t>
            </a:r>
          </a:p>
          <a:p>
            <a:r>
              <a:rPr lang="ru-RU" sz="3200" b="1"/>
              <a:t>приготовить пути Ему, дать </a:t>
            </a:r>
          </a:p>
          <a:p>
            <a:r>
              <a:rPr lang="ru-RU" sz="3200" b="1"/>
              <a:t>уразуметь народу Его </a:t>
            </a:r>
            <a:r>
              <a:rPr lang="ru-RU" sz="3200" b="1" u="sng"/>
              <a:t>спасение</a:t>
            </a:r>
            <a:r>
              <a:rPr lang="ru-RU" sz="3200" b="1"/>
              <a:t> </a:t>
            </a:r>
          </a:p>
          <a:p>
            <a:r>
              <a:rPr lang="ru-RU" sz="3200" b="1" u="sng"/>
              <a:t>в прощении грехов их».</a:t>
            </a:r>
          </a:p>
          <a:p>
            <a:endParaRPr lang="ru-RU" sz="3200" b="1" u="sng"/>
          </a:p>
          <a:p>
            <a:r>
              <a:rPr lang="ru-RU" sz="3200" b="1"/>
              <a:t>                                          Лк. 1:76-77</a:t>
            </a:r>
          </a:p>
        </p:txBody>
      </p:sp>
    </p:spTree>
    <p:extLst>
      <p:ext uri="{BB962C8B-B14F-4D97-AF65-F5344CB8AC3E}">
        <p14:creationId xmlns:p14="http://schemas.microsoft.com/office/powerpoint/2010/main" val="3861035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9900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421</Words>
  <Application>Microsoft Office PowerPoint</Application>
  <PresentationFormat>Экран (4:3)</PresentationFormat>
  <Paragraphs>169</Paragraphs>
  <Slides>22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Default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Sergii</dc:creator>
  <cp:lastModifiedBy>Sergii</cp:lastModifiedBy>
  <cp:revision>13</cp:revision>
  <dcterms:created xsi:type="dcterms:W3CDTF">2016-01-18T12:03:49Z</dcterms:created>
  <dcterms:modified xsi:type="dcterms:W3CDTF">2016-01-18T17:24:03Z</dcterms:modified>
</cp:coreProperties>
</file>