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media/image1.jpeg" ContentType="image/jpeg"/>
  <Override PartName="/ppt/media/image2.jpeg" ContentType="image/jpe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3.jpeg" ContentType="image/jpeg"/>
  <Override PartName="/ppt/media/image4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C8D8F">
              <a:alpha val="30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inor">
          <a:srgbClr val="5F7579"/>
        </a:fontRef>
        <a:srgbClr val="5F7579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3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4" name="Shape 29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01" name="Shape 30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  <a:p>
            <a:pPr/>
          </a:p>
          <a:p>
            <a:pPr/>
          </a:p>
          <a:p>
            <a:p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0" algn="ctr">
              <a:spcBef>
                <a:spcPts val="0"/>
              </a:spcBef>
              <a:buSzTx/>
              <a:buNone/>
              <a:defRPr sz="3600"/>
            </a:lvl2pPr>
            <a:lvl3pPr marL="0" indent="0" algn="ctr">
              <a:spcBef>
                <a:spcPts val="0"/>
              </a:spcBef>
              <a:buSzTx/>
              <a:buNone/>
              <a:defRPr sz="3600"/>
            </a:lvl3pPr>
            <a:lvl4pPr marL="0" indent="0" algn="ctr">
              <a:spcBef>
                <a:spcPts val="0"/>
              </a:spcBef>
              <a:buSzTx/>
              <a:buNone/>
              <a:defRPr sz="3600"/>
            </a:lvl4pPr>
            <a:lvl5pPr marL="0" indent="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Shape 21"/>
          <p:cNvSpPr/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>
              <a:spcBef>
                <a:spcPts val="2400"/>
              </a:spcBef>
            </a:lvl1pPr>
            <a:lvl2pPr>
              <a:spcBef>
                <a:spcPts val="2400"/>
              </a:spcBef>
            </a:lvl2pPr>
            <a:lvl3pPr>
              <a:spcBef>
                <a:spcPts val="2400"/>
              </a:spcBef>
            </a:lvl3pPr>
            <a:lvl4pPr>
              <a:spcBef>
                <a:spcPts val="2400"/>
              </a:spcBef>
            </a:lvl4pPr>
            <a:lvl5pPr>
              <a:spcBef>
                <a:spcPts val="2400"/>
              </a:spcBef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0" name="Shape 30"/>
          <p:cNvSpPr/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 numCol="2" spcCol="523240" anchor="t"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hape 5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2" name="Shape 6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type="pic" sz="half" idx="13"/>
          </p:nvPr>
        </p:nvSpPr>
        <p:spPr>
          <a:xfrm>
            <a:off x="3454400" y="1803400"/>
            <a:ext cx="6096000" cy="45720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70" name="Shape 70"/>
          <p:cNvSpPr/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1" name="Shape 7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type="pic" sz="half" idx="13"/>
          </p:nvPr>
        </p:nvSpPr>
        <p:spPr>
          <a:xfrm>
            <a:off x="3454400" y="1803400"/>
            <a:ext cx="6096000" cy="4572000"/>
          </a:xfrm>
          <a:prstGeom prst="rect">
            <a:avLst/>
          </a:prstGeom>
          <a:effectLst>
            <a:reflection blurRad="0" stA="50000" stPos="0" endA="0" endPos="40000" dist="0" dir="5400000" fadeDir="5400000" sx="100000" sy="-100000" kx="0" ky="0" algn="bl" rotWithShape="0"/>
          </a:effectLst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79" name="Shape 79"/>
          <p:cNvSpPr/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0" name="Shape 8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type="pic" sz="half" idx="13"/>
          </p:nvPr>
        </p:nvSpPr>
        <p:spPr>
          <a:xfrm>
            <a:off x="6946900" y="1828800"/>
            <a:ext cx="4572000" cy="60960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88" name="Shape 88"/>
          <p:cNvSpPr/>
          <p:nvPr>
            <p:ph type="title"/>
          </p:nvPr>
        </p:nvSpPr>
        <p:spPr>
          <a:xfrm>
            <a:off x="635000" y="1524000"/>
            <a:ext cx="5867400" cy="3302000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pPr/>
            <a:r>
              <a:t>Title Text</a:t>
            </a:r>
          </a:p>
        </p:txBody>
      </p:sp>
      <p:sp>
        <p:nvSpPr>
          <p:cNvPr id="89" name="Shape 89"/>
          <p:cNvSpPr/>
          <p:nvPr>
            <p:ph type="body" sz="quarter" idx="1"/>
          </p:nvPr>
        </p:nvSpPr>
        <p:spPr>
          <a:xfrm>
            <a:off x="635000" y="49022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hape 9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type="pic" sz="half" idx="13"/>
          </p:nvPr>
        </p:nvSpPr>
        <p:spPr>
          <a:xfrm>
            <a:off x="6946900" y="1828800"/>
            <a:ext cx="4572000" cy="6096000"/>
          </a:xfrm>
          <a:prstGeom prst="rect">
            <a:avLst/>
          </a:prstGeom>
          <a:effectLst>
            <a:reflection blurRad="0" stA="50000" stPos="0" endA="0" endPos="40000" dist="0" dir="5400000" fadeDir="5400000" sx="100000" sy="-100000" kx="0" ky="0" algn="bl" rotWithShape="0"/>
          </a:effectLst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98" name="Shape 98"/>
          <p:cNvSpPr/>
          <p:nvPr>
            <p:ph type="title"/>
          </p:nvPr>
        </p:nvSpPr>
        <p:spPr>
          <a:xfrm>
            <a:off x="635000" y="1524000"/>
            <a:ext cx="5867400" cy="3302000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pPr/>
            <a:r>
              <a:t>Title Text</a:t>
            </a:r>
          </a:p>
        </p:txBody>
      </p:sp>
      <p:sp>
        <p:nvSpPr>
          <p:cNvPr id="99" name="Shape 99"/>
          <p:cNvSpPr/>
          <p:nvPr>
            <p:ph type="body" sz="quarter" idx="1"/>
          </p:nvPr>
        </p:nvSpPr>
        <p:spPr>
          <a:xfrm>
            <a:off x="635000" y="49022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" name="Shape 10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pic" sz="quarter" idx="13"/>
          </p:nvPr>
        </p:nvSpPr>
        <p:spPr>
          <a:xfrm>
            <a:off x="7200900" y="2908300"/>
            <a:ext cx="4064000" cy="54229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08" name="Shape 10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9" name="Shape 109"/>
          <p:cNvSpPr/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18" name="Shape 118"/>
          <p:cNvSpPr/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hape 1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7" name="Shape 127"/>
          <p:cNvSpPr/>
          <p:nvPr>
            <p:ph type="body" sz="quarter" idx="1"/>
          </p:nvPr>
        </p:nvSpPr>
        <p:spPr>
          <a:xfrm>
            <a:off x="7772400" y="2768600"/>
            <a:ext cx="39624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hape 12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title"/>
          </p:nvPr>
        </p:nvSpPr>
        <p:spPr>
          <a:xfrm>
            <a:off x="355600" y="2044700"/>
            <a:ext cx="12293600" cy="3238500"/>
          </a:xfrm>
          <a:prstGeom prst="rect">
            <a:avLst/>
          </a:prstGeom>
        </p:spPr>
        <p:txBody>
          <a:bodyPr anchor="b"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6" name="Shape 136"/>
          <p:cNvSpPr/>
          <p:nvPr>
            <p:ph type="body" sz="quarter" idx="1"/>
          </p:nvPr>
        </p:nvSpPr>
        <p:spPr>
          <a:xfrm>
            <a:off x="355600" y="5270500"/>
            <a:ext cx="12293600" cy="1295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hape 137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 - 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pic" idx="13"/>
          </p:nvPr>
        </p:nvSpPr>
        <p:spPr>
          <a:xfrm>
            <a:off x="1306656" y="533400"/>
            <a:ext cx="10388601" cy="5860236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45" name="Shape 145"/>
          <p:cNvSpPr/>
          <p:nvPr>
            <p:ph type="title"/>
          </p:nvPr>
        </p:nvSpPr>
        <p:spPr>
          <a:xfrm>
            <a:off x="355600" y="6832600"/>
            <a:ext cx="12293600" cy="1257300"/>
          </a:xfrm>
          <a:prstGeom prst="rect">
            <a:avLst/>
          </a:prstGeom>
        </p:spPr>
        <p:txBody>
          <a:bodyPr anchor="b"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6" name="Shape 146"/>
          <p:cNvSpPr/>
          <p:nvPr>
            <p:ph type="body" sz="quarter" idx="1"/>
          </p:nvPr>
        </p:nvSpPr>
        <p:spPr>
          <a:xfrm>
            <a:off x="355600" y="8077200"/>
            <a:ext cx="12293600" cy="1206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7" name="Shape 147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 - Photo - Dar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type="pic" idx="13"/>
          </p:nvPr>
        </p:nvSpPr>
        <p:spPr>
          <a:xfrm>
            <a:off x="1306656" y="533400"/>
            <a:ext cx="10388601" cy="5860236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55" name="Shape 155"/>
          <p:cNvSpPr/>
          <p:nvPr>
            <p:ph type="title"/>
          </p:nvPr>
        </p:nvSpPr>
        <p:spPr>
          <a:xfrm>
            <a:off x="355600" y="6832600"/>
            <a:ext cx="12293600" cy="1257300"/>
          </a:xfrm>
          <a:prstGeom prst="rect">
            <a:avLst/>
          </a:prstGeom>
        </p:spPr>
        <p:txBody>
          <a:bodyPr anchor="b"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6" name="Shape 156"/>
          <p:cNvSpPr/>
          <p:nvPr>
            <p:ph type="body" sz="quarter" idx="1"/>
          </p:nvPr>
        </p:nvSpPr>
        <p:spPr>
          <a:xfrm>
            <a:off x="355600" y="8077200"/>
            <a:ext cx="12293600" cy="1206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" name="Shape 157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232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</p:spPr>
        <p:txBody>
          <a:bodyPr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5" name="Shape 165"/>
          <p:cNvSpPr/>
          <p:nvPr>
            <p:ph type="body" idx="1"/>
          </p:nvPr>
        </p:nvSpPr>
        <p:spPr>
          <a:xfrm>
            <a:off x="355600" y="3187700"/>
            <a:ext cx="12293600" cy="5842000"/>
          </a:xfrm>
          <a:prstGeom prst="rect">
            <a:avLst/>
          </a:prstGeom>
        </p:spPr>
        <p:txBody>
          <a:bodyPr/>
          <a:lstStyle>
            <a:lvl1pPr marL="304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  <a:lvl2pPr marL="685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2pPr>
            <a:lvl3pPr marL="1066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3pPr>
            <a:lvl4pPr marL="1447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4pPr>
            <a:lvl5pPr marL="1828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" name="Shape 166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</p:spPr>
        <p:txBody>
          <a:bodyPr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4" name="Shape 174"/>
          <p:cNvSpPr/>
          <p:nvPr>
            <p:ph type="body" idx="1"/>
          </p:nvPr>
        </p:nvSpPr>
        <p:spPr>
          <a:xfrm>
            <a:off x="355600" y="3187700"/>
            <a:ext cx="12293600" cy="5842000"/>
          </a:xfrm>
          <a:prstGeom prst="rect">
            <a:avLst/>
          </a:prstGeom>
        </p:spPr>
        <p:txBody>
          <a:bodyPr numCol="2" spcCol="614680" anchor="t"/>
          <a:lstStyle>
            <a:lvl1pPr marL="304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  <a:lvl2pPr marL="685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2pPr>
            <a:lvl3pPr marL="1066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3pPr>
            <a:lvl4pPr marL="1447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4pPr>
            <a:lvl5pPr marL="1828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5" name="Shape 175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>
            <p:ph type="body" idx="1"/>
          </p:nvPr>
        </p:nvSpPr>
        <p:spPr>
          <a:xfrm>
            <a:off x="355600" y="254000"/>
            <a:ext cx="12293600" cy="9232900"/>
          </a:xfrm>
          <a:prstGeom prst="rect">
            <a:avLst/>
          </a:prstGeom>
        </p:spPr>
        <p:txBody>
          <a:bodyPr/>
          <a:lstStyle>
            <a:lvl1pPr marL="304800" indent="-304800">
              <a:lnSpc>
                <a:spcPct val="120000"/>
              </a:lnSpc>
              <a:spcBef>
                <a:spcPts val="3800"/>
              </a:spcBef>
              <a:buClr>
                <a:srgbClr val="535353"/>
              </a:buClr>
              <a:buSzPct val="82000"/>
              <a:defRPr sz="46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1pPr>
            <a:lvl2pPr marL="685800" indent="-304800">
              <a:lnSpc>
                <a:spcPct val="120000"/>
              </a:lnSpc>
              <a:spcBef>
                <a:spcPts val="3800"/>
              </a:spcBef>
              <a:buClr>
                <a:srgbClr val="535353"/>
              </a:buClr>
              <a:buSzPct val="82000"/>
              <a:defRPr sz="46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2pPr>
            <a:lvl3pPr marL="1066800" indent="-304800">
              <a:lnSpc>
                <a:spcPct val="120000"/>
              </a:lnSpc>
              <a:spcBef>
                <a:spcPts val="3800"/>
              </a:spcBef>
              <a:buClr>
                <a:srgbClr val="535353"/>
              </a:buClr>
              <a:buSzPct val="82000"/>
              <a:defRPr sz="46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3pPr>
            <a:lvl4pPr marL="1447800" indent="-304800">
              <a:lnSpc>
                <a:spcPct val="120000"/>
              </a:lnSpc>
              <a:spcBef>
                <a:spcPts val="3800"/>
              </a:spcBef>
              <a:buClr>
                <a:srgbClr val="535353"/>
              </a:buClr>
              <a:buSzPct val="82000"/>
              <a:defRPr sz="46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4pPr>
            <a:lvl5pPr marL="1828800" indent="-304800">
              <a:lnSpc>
                <a:spcPct val="120000"/>
              </a:lnSpc>
              <a:spcBef>
                <a:spcPts val="3800"/>
              </a:spcBef>
              <a:buClr>
                <a:srgbClr val="535353"/>
              </a:buClr>
              <a:buSzPct val="82000"/>
              <a:defRPr sz="46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3" name="Shape 183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- Dar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232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</p:spPr>
        <p:txBody>
          <a:bodyPr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05" name="Shape 205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 - Dar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</p:spPr>
        <p:txBody>
          <a:bodyPr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13" name="Shape 213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232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/>
          <p:nvPr>
            <p:ph type="title"/>
          </p:nvPr>
        </p:nvSpPr>
        <p:spPr>
          <a:xfrm>
            <a:off x="355600" y="3225800"/>
            <a:ext cx="12293600" cy="3302000"/>
          </a:xfrm>
          <a:prstGeom prst="rect">
            <a:avLst/>
          </a:prstGeom>
        </p:spPr>
        <p:txBody>
          <a:bodyPr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1" name="Shape 221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/>
          <p:nvPr>
            <p:ph type="pic" idx="13"/>
          </p:nvPr>
        </p:nvSpPr>
        <p:spPr>
          <a:xfrm>
            <a:off x="1306656" y="533400"/>
            <a:ext cx="10388601" cy="5860236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29" name="Shape 229"/>
          <p:cNvSpPr/>
          <p:nvPr>
            <p:ph type="title"/>
          </p:nvPr>
        </p:nvSpPr>
        <p:spPr>
          <a:xfrm>
            <a:off x="355600" y="7416800"/>
            <a:ext cx="12293600" cy="1282700"/>
          </a:xfrm>
          <a:prstGeom prst="rect">
            <a:avLst/>
          </a:prstGeom>
        </p:spPr>
        <p:txBody>
          <a:bodyPr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0" name="Shape 230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 - Dar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/>
          <p:nvPr>
            <p:ph type="pic" idx="13"/>
          </p:nvPr>
        </p:nvSpPr>
        <p:spPr>
          <a:xfrm>
            <a:off x="1306656" y="533400"/>
            <a:ext cx="10388601" cy="5860236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38" name="Shape 238"/>
          <p:cNvSpPr/>
          <p:nvPr>
            <p:ph type="title"/>
          </p:nvPr>
        </p:nvSpPr>
        <p:spPr>
          <a:xfrm>
            <a:off x="355600" y="7416800"/>
            <a:ext cx="12293600" cy="1282700"/>
          </a:xfrm>
          <a:prstGeom prst="rect">
            <a:avLst/>
          </a:prstGeom>
        </p:spPr>
        <p:txBody>
          <a:bodyPr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9" name="Shape 239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232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/>
          <p:nvPr>
            <p:ph type="pic" sz="half" idx="13"/>
          </p:nvPr>
        </p:nvSpPr>
        <p:spPr>
          <a:xfrm>
            <a:off x="6705600" y="679450"/>
            <a:ext cx="5994400" cy="83947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47" name="Shape 247"/>
          <p:cNvSpPr/>
          <p:nvPr>
            <p:ph type="title"/>
          </p:nvPr>
        </p:nvSpPr>
        <p:spPr>
          <a:xfrm>
            <a:off x="355600" y="1384300"/>
            <a:ext cx="5892800" cy="3505200"/>
          </a:xfrm>
          <a:prstGeom prst="rect">
            <a:avLst/>
          </a:prstGeom>
        </p:spPr>
        <p:txBody>
          <a:bodyPr anchor="b"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48" name="Shape 248"/>
          <p:cNvSpPr/>
          <p:nvPr>
            <p:ph type="body" sz="quarter" idx="1"/>
          </p:nvPr>
        </p:nvSpPr>
        <p:spPr>
          <a:xfrm>
            <a:off x="355600" y="4876800"/>
            <a:ext cx="5892800" cy="1295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9" name="Shape 249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 - Dar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/>
          <p:nvPr>
            <p:ph type="pic" sz="half" idx="13"/>
          </p:nvPr>
        </p:nvSpPr>
        <p:spPr>
          <a:xfrm>
            <a:off x="6705600" y="679450"/>
            <a:ext cx="5994400" cy="83947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57" name="Shape 257"/>
          <p:cNvSpPr/>
          <p:nvPr>
            <p:ph type="title"/>
          </p:nvPr>
        </p:nvSpPr>
        <p:spPr>
          <a:xfrm>
            <a:off x="355600" y="1384300"/>
            <a:ext cx="5892800" cy="3505200"/>
          </a:xfrm>
          <a:prstGeom prst="rect">
            <a:avLst/>
          </a:prstGeom>
        </p:spPr>
        <p:txBody>
          <a:bodyPr anchor="b"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8" name="Shape 258"/>
          <p:cNvSpPr/>
          <p:nvPr>
            <p:ph type="body" sz="quarter" idx="1"/>
          </p:nvPr>
        </p:nvSpPr>
        <p:spPr>
          <a:xfrm>
            <a:off x="355600" y="4876800"/>
            <a:ext cx="5892800" cy="1295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  <a:defRPr sz="3800">
                <a:solidFill>
                  <a:srgbClr val="525252"/>
                </a:solidFill>
                <a:latin typeface="+mn-lt"/>
                <a:ea typeface="+mn-ea"/>
                <a:cs typeface="+mn-cs"/>
                <a:sym typeface="Gill Sans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9" name="Shape 259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232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/>
          <p:nvPr>
            <p:ph type="pic" sz="half" idx="13"/>
          </p:nvPr>
        </p:nvSpPr>
        <p:spPr>
          <a:xfrm>
            <a:off x="7518400" y="2819400"/>
            <a:ext cx="4381500" cy="65913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67" name="Shape 267"/>
          <p:cNvSpPr/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</p:spPr>
        <p:txBody>
          <a:bodyPr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68" name="Shape 268"/>
          <p:cNvSpPr/>
          <p:nvPr>
            <p:ph type="body" sz="half" idx="1"/>
          </p:nvPr>
        </p:nvSpPr>
        <p:spPr>
          <a:xfrm>
            <a:off x="355600" y="3187700"/>
            <a:ext cx="5892800" cy="5842000"/>
          </a:xfrm>
          <a:prstGeom prst="rect">
            <a:avLst/>
          </a:prstGeom>
        </p:spPr>
        <p:txBody>
          <a:bodyPr/>
          <a:lstStyle>
            <a:lvl1pPr marL="304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  <a:lvl2pPr marL="685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2pPr>
            <a:lvl3pPr marL="1066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3pPr>
            <a:lvl4pPr marL="1447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4pPr>
            <a:lvl5pPr marL="1828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9" name="Shape 269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/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</p:spPr>
        <p:txBody>
          <a:bodyPr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77" name="Shape 277"/>
          <p:cNvSpPr/>
          <p:nvPr>
            <p:ph type="body" sz="half" idx="1"/>
          </p:nvPr>
        </p:nvSpPr>
        <p:spPr>
          <a:xfrm>
            <a:off x="355600" y="3187700"/>
            <a:ext cx="5892800" cy="5842000"/>
          </a:xfrm>
          <a:prstGeom prst="rect">
            <a:avLst/>
          </a:prstGeom>
        </p:spPr>
        <p:txBody>
          <a:bodyPr/>
          <a:lstStyle>
            <a:lvl1pPr marL="304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  <a:lvl2pPr marL="685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2pPr>
            <a:lvl3pPr marL="1066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3pPr>
            <a:lvl4pPr marL="1447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4pPr>
            <a:lvl5pPr marL="1828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8" name="Shape 278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/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</p:spPr>
        <p:txBody>
          <a:bodyPr/>
          <a:lstStyle>
            <a:lvl1pPr>
              <a:defRPr cap="all" sz="72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86" name="Shape 286"/>
          <p:cNvSpPr/>
          <p:nvPr>
            <p:ph type="body" sz="half" idx="1"/>
          </p:nvPr>
        </p:nvSpPr>
        <p:spPr>
          <a:xfrm>
            <a:off x="6756400" y="3187700"/>
            <a:ext cx="5892800" cy="5842000"/>
          </a:xfrm>
          <a:prstGeom prst="rect">
            <a:avLst/>
          </a:prstGeom>
        </p:spPr>
        <p:txBody>
          <a:bodyPr/>
          <a:lstStyle>
            <a:lvl1pPr marL="304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  <a:lvl2pPr marL="685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2pPr>
            <a:lvl3pPr marL="1066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3pPr>
            <a:lvl4pPr marL="1447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4pPr>
            <a:lvl5pPr marL="1828800" indent="-304800">
              <a:spcBef>
                <a:spcPts val="3800"/>
              </a:spcBef>
              <a:buClr>
                <a:srgbClr val="535353"/>
              </a:buClr>
              <a:buSzPct val="82000"/>
              <a:defRPr sz="38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7" name="Shape 287"/>
          <p:cNvSpPr/>
          <p:nvPr>
            <p:ph type="sldNum" sz="quarter" idx="2"/>
          </p:nvPr>
        </p:nvSpPr>
        <p:spPr>
          <a:xfrm>
            <a:off x="6324600" y="9271000"/>
            <a:ext cx="342900" cy="35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Title Text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 defTabSz="584200">
              <a:defRPr sz="1800">
                <a:solidFill>
                  <a:srgbClr val="FFFFFF"/>
                </a:solidFill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9pPr>
    </p:titleStyle>
    <p:bodyStyle>
      <a:lvl1pPr marL="889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1pPr>
      <a:lvl2pPr marL="13335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2pPr>
      <a:lvl3pPr marL="1778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3pPr>
      <a:lvl4pPr marL="22225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4pPr>
      <a:lvl5pPr marL="2667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5pPr>
      <a:lvl6pPr marL="30226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6pPr>
      <a:lvl7pPr marL="33782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7pPr>
      <a:lvl8pPr marL="37338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8pPr>
      <a:lvl9pPr marL="40894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Gill Sans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Церковный сайт</a:t>
            </a:r>
          </a:p>
        </p:txBody>
      </p:sp>
      <p:sp>
        <p:nvSpPr>
          <p:cNvPr id="297" name="Shape 297"/>
          <p:cNvSpPr/>
          <p:nvPr>
            <p:ph type="subTitle" sz="half" idx="1"/>
          </p:nvPr>
        </p:nvSpPr>
        <p:spPr>
          <a:xfrm>
            <a:off x="1270000" y="5029200"/>
            <a:ext cx="10464800" cy="2705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AA00"/>
                </a:solidFill>
              </a:defRPr>
            </a:lvl1pPr>
          </a:lstStyle>
          <a:p>
            <a:pPr/>
            <a:r>
              <a:t>Интернет-проекты ЕАД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netadventist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600" y="2721377"/>
            <a:ext cx="12801600" cy="7289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100">
                <a:solidFill>
                  <a:srgbClr val="FF9300"/>
                </a:solidFill>
              </a:defRPr>
            </a:lvl1pPr>
          </a:lstStyle>
          <a:p>
            <a:pPr/>
            <a:r>
              <a:t>Что такое netAdventist?</a:t>
            </a:r>
          </a:p>
        </p:txBody>
      </p:sp>
      <p:sp>
        <p:nvSpPr>
          <p:cNvPr id="304" name="Shape 304"/>
          <p:cNvSpPr/>
          <p:nvPr>
            <p:ph type="body" sz="half" idx="1"/>
          </p:nvPr>
        </p:nvSpPr>
        <p:spPr>
          <a:xfrm>
            <a:off x="1270000" y="2768600"/>
            <a:ext cx="10464800" cy="2930231"/>
          </a:xfrm>
          <a:prstGeom prst="rect">
            <a:avLst/>
          </a:prstGeom>
        </p:spPr>
        <p:txBody>
          <a:bodyPr/>
          <a:lstStyle/>
          <a:p>
            <a:pPr/>
            <a:r>
              <a:t>netAdventist – это проект открывающий возможность создания церковного сайта для каждой общины.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100">
                <a:solidFill>
                  <a:srgbClr val="FF9300"/>
                </a:solidFill>
              </a:defRPr>
            </a:lvl1pPr>
          </a:lstStyle>
          <a:p>
            <a:pPr/>
            <a:r>
              <a:t>netAdventist</a:t>
            </a:r>
          </a:p>
        </p:txBody>
      </p:sp>
      <p:sp>
        <p:nvSpPr>
          <p:cNvPr id="307" name="Shape 307"/>
          <p:cNvSpPr/>
          <p:nvPr>
            <p:ph type="body" sz="half" idx="1"/>
          </p:nvPr>
        </p:nvSpPr>
        <p:spPr>
          <a:xfrm>
            <a:off x="1270000" y="2768600"/>
            <a:ext cx="10464800" cy="2438400"/>
          </a:xfrm>
          <a:prstGeom prst="rect">
            <a:avLst/>
          </a:prstGeom>
        </p:spPr>
        <p:txBody>
          <a:bodyPr/>
          <a:lstStyle/>
          <a:p>
            <a:pPr/>
            <a:r>
              <a:t>С помощью netAdventist легче достичь людей, использующих интернет.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100">
                <a:solidFill>
                  <a:srgbClr val="FF9300"/>
                </a:solidFill>
              </a:defRPr>
            </a:lvl1pPr>
          </a:lstStyle>
          <a:p>
            <a:pPr/>
            <a:r>
              <a:t>netAdventist</a:t>
            </a:r>
          </a:p>
        </p:txBody>
      </p:sp>
      <p:sp>
        <p:nvSpPr>
          <p:cNvPr id="310" name="Shape 310"/>
          <p:cNvSpPr/>
          <p:nvPr>
            <p:ph type="body" sz="half" idx="1"/>
          </p:nvPr>
        </p:nvSpPr>
        <p:spPr>
          <a:xfrm>
            <a:off x="1270000" y="2768600"/>
            <a:ext cx="10464800" cy="4433412"/>
          </a:xfrm>
          <a:prstGeom prst="rect">
            <a:avLst/>
          </a:prstGeom>
        </p:spPr>
        <p:txBody>
          <a:bodyPr/>
          <a:lstStyle/>
          <a:p>
            <a:pPr/>
            <a:r>
              <a:t>netAdventist является программным обеспечением для управления веб-сайтом или, как еще называют, CMS или платформа. netAdventist был разработан в Генеральной Конференции и используется во всем мире.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/>
          <p:nvPr>
            <p:ph type="title"/>
          </p:nvPr>
        </p:nvSpPr>
        <p:spPr>
          <a:xfrm>
            <a:off x="1270000" y="-216263"/>
            <a:ext cx="10464800" cy="2438401"/>
          </a:xfrm>
          <a:prstGeom prst="rect">
            <a:avLst/>
          </a:prstGeom>
        </p:spPr>
        <p:txBody>
          <a:bodyPr/>
          <a:lstStyle>
            <a:lvl1pPr>
              <a:defRPr sz="8100">
                <a:solidFill>
                  <a:srgbClr val="FF9300"/>
                </a:solidFill>
              </a:defRPr>
            </a:lvl1pPr>
          </a:lstStyle>
          <a:p>
            <a:pPr/>
            <a:r>
              <a:t>netAdventist</a:t>
            </a:r>
          </a:p>
        </p:txBody>
      </p:sp>
      <p:sp>
        <p:nvSpPr>
          <p:cNvPr id="313" name="Shape 313"/>
          <p:cNvSpPr/>
          <p:nvPr>
            <p:ph type="body" idx="1"/>
          </p:nvPr>
        </p:nvSpPr>
        <p:spPr>
          <a:xfrm>
            <a:off x="1270000" y="1995102"/>
            <a:ext cx="10464800" cy="7068503"/>
          </a:xfrm>
          <a:prstGeom prst="rect">
            <a:avLst/>
          </a:prstGeom>
        </p:spPr>
        <p:txBody>
          <a:bodyPr/>
          <a:lstStyle/>
          <a:p>
            <a:pPr>
              <a:defRPr sz="3800"/>
            </a:pPr>
            <a:r>
              <a:t>Прежде всего, некоторые из вас могут не знать что такое CMS (платформа). 10 лет назад, люди строили сайты создавая много файлов на своем компьютере и потом загружали их на сайт. В наши дни, это не так часто встречается. Вместо этого, люди создают веб-сайты, с помощью систем управления содержимым (CMS). </a:t>
            </a:r>
            <a:br/>
            <a:br/>
            <a:r>
              <a:t>netAdventist – это Система Управления Содержимым (CMS)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/>
          <p:nvPr>
            <p:ph type="title"/>
          </p:nvPr>
        </p:nvSpPr>
        <p:spPr>
          <a:xfrm>
            <a:off x="1270000" y="-686526"/>
            <a:ext cx="10464800" cy="2438401"/>
          </a:xfrm>
          <a:prstGeom prst="rect">
            <a:avLst/>
          </a:prstGeom>
        </p:spPr>
        <p:txBody>
          <a:bodyPr/>
          <a:lstStyle>
            <a:lvl1pPr>
              <a:defRPr sz="5400">
                <a:solidFill>
                  <a:srgbClr val="FF9300"/>
                </a:solidFill>
              </a:defRPr>
            </a:lvl1pPr>
          </a:lstStyle>
          <a:p>
            <a:pPr/>
            <a:r>
              <a:t>netAdventist - Панель управления</a:t>
            </a:r>
          </a:p>
        </p:txBody>
      </p:sp>
      <p:sp>
        <p:nvSpPr>
          <p:cNvPr id="316" name="Shape 31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17" name="Screen Shot 2016-05-18 at 5.29.2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1046" y="749300"/>
            <a:ext cx="11962707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100">
                <a:solidFill>
                  <a:srgbClr val="FF9300"/>
                </a:solidFill>
              </a:defRPr>
            </a:lvl1pPr>
          </a:lstStyle>
          <a:p>
            <a:pPr/>
            <a:r>
              <a:t>netAdventist</a:t>
            </a:r>
          </a:p>
        </p:txBody>
      </p:sp>
      <p:sp>
        <p:nvSpPr>
          <p:cNvPr id="320" name="Shape 320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889000" indent="-571500"/>
            <a:r>
              <a:t>netAdventist – это не единственная CMS. Существуют множество других, и много создаются каждый год.</a:t>
            </a:r>
          </a:p>
          <a:p>
            <a:pPr marL="889000" indent="-571500"/>
            <a:r>
              <a:t>Но netAdventist позволяет Церкви использовать единую систему.</a:t>
            </a:r>
          </a:p>
        </p:txBody>
      </p:sp>
      <p:pic>
        <p:nvPicPr>
          <p:cNvPr id="321" name="wordpres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13446" y="2901881"/>
            <a:ext cx="2540001" cy="254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jooml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67446" y="6003108"/>
            <a:ext cx="2032001" cy="2032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drupal-log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936885" y="5242219"/>
            <a:ext cx="1851739" cy="21607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Blogger_icon.svg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846754" y="2825931"/>
            <a:ext cx="2032001" cy="2032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5" name="MODX_Content_Management_System_(CMS)_Logo,_Revised_June_2014)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234104" y="7945936"/>
            <a:ext cx="1257301" cy="127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/>
          <p:nvPr>
            <p:ph type="title"/>
          </p:nvPr>
        </p:nvSpPr>
        <p:spPr>
          <a:xfrm>
            <a:off x="1270000" y="-216263"/>
            <a:ext cx="10464800" cy="2438401"/>
          </a:xfrm>
          <a:prstGeom prst="rect">
            <a:avLst/>
          </a:prstGeom>
        </p:spPr>
        <p:txBody>
          <a:bodyPr/>
          <a:lstStyle>
            <a:lvl1pPr>
              <a:defRPr sz="8100">
                <a:solidFill>
                  <a:srgbClr val="FF9300"/>
                </a:solidFill>
              </a:defRPr>
            </a:lvl1pPr>
          </a:lstStyle>
          <a:p>
            <a:pPr/>
            <a:r>
              <a:t>netAdventist</a:t>
            </a:r>
          </a:p>
        </p:txBody>
      </p:sp>
      <p:sp>
        <p:nvSpPr>
          <p:cNvPr id="328" name="Shape 328"/>
          <p:cNvSpPr/>
          <p:nvPr>
            <p:ph type="body" idx="1"/>
          </p:nvPr>
        </p:nvSpPr>
        <p:spPr>
          <a:xfrm>
            <a:off x="1270000" y="1995102"/>
            <a:ext cx="10464800" cy="5763397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Люди могут научиться один раз и поддерживать не только свой сайт. Если в вашей общине был человек, который администрировал церковный сайт, но спустя некоторое время уехал, другой человек может продолжить, так как мы предлагаем единую систему.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/>
          <p:nvPr>
            <p:ph type="title"/>
          </p:nvPr>
        </p:nvSpPr>
        <p:spPr>
          <a:xfrm>
            <a:off x="1270000" y="-216263"/>
            <a:ext cx="10464800" cy="2438401"/>
          </a:xfrm>
          <a:prstGeom prst="rect">
            <a:avLst/>
          </a:prstGeom>
        </p:spPr>
        <p:txBody>
          <a:bodyPr/>
          <a:lstStyle>
            <a:lvl1pPr>
              <a:defRPr sz="8100">
                <a:solidFill>
                  <a:srgbClr val="FF9300"/>
                </a:solidFill>
              </a:defRPr>
            </a:lvl1pPr>
          </a:lstStyle>
          <a:p>
            <a:pPr/>
            <a:r>
              <a:t>netAdventist</a:t>
            </a:r>
          </a:p>
        </p:txBody>
      </p:sp>
      <p:sp>
        <p:nvSpPr>
          <p:cNvPr id="331" name="Shape 331"/>
          <p:cNvSpPr/>
          <p:nvPr>
            <p:ph type="body" idx="1"/>
          </p:nvPr>
        </p:nvSpPr>
        <p:spPr>
          <a:xfrm>
            <a:off x="1270000" y="1995102"/>
            <a:ext cx="10464800" cy="5763397"/>
          </a:xfrm>
          <a:prstGeom prst="rect">
            <a:avLst/>
          </a:prstGeom>
        </p:spPr>
        <p:txBody>
          <a:bodyPr/>
          <a:lstStyle/>
          <a:p>
            <a:pPr>
              <a:defRPr sz="3800"/>
            </a:pPr>
            <a:r>
              <a:t>Разработки сделанные для одного сайта, можно использовать для других сайтов.</a:t>
            </a:r>
          </a:p>
          <a:p>
            <a:pPr>
              <a:defRPr sz="3800"/>
            </a:pPr>
            <a:r>
              <a:t>Дизайн разработанный для одного сайта, можно использовать и для других сайтов.</a:t>
            </a:r>
          </a:p>
          <a:p>
            <a:pPr>
              <a:defRPr sz="3800"/>
            </a:pPr>
            <a:r>
              <a:t>Гораздо меньше времени чтобы запустить новый сайт.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/>
          <p:nvPr>
            <p:ph type="title"/>
          </p:nvPr>
        </p:nvSpPr>
        <p:spPr>
          <a:xfrm>
            <a:off x="1270000" y="-216263"/>
            <a:ext cx="10464800" cy="2438401"/>
          </a:xfrm>
          <a:prstGeom prst="rect">
            <a:avLst/>
          </a:prstGeom>
        </p:spPr>
        <p:txBody>
          <a:bodyPr/>
          <a:lstStyle>
            <a:lvl1pPr>
              <a:defRPr sz="8100">
                <a:solidFill>
                  <a:srgbClr val="FF9300"/>
                </a:solidFill>
              </a:defRPr>
            </a:lvl1pPr>
          </a:lstStyle>
          <a:p>
            <a:pPr/>
            <a:r>
              <a:t>Основные цели</a:t>
            </a:r>
          </a:p>
        </p:txBody>
      </p:sp>
      <p:sp>
        <p:nvSpPr>
          <p:cNvPr id="334" name="Shape 334"/>
          <p:cNvSpPr/>
          <p:nvPr>
            <p:ph type="body" idx="1"/>
          </p:nvPr>
        </p:nvSpPr>
        <p:spPr>
          <a:xfrm>
            <a:off x="1270000" y="1995102"/>
            <a:ext cx="10464800" cy="5763397"/>
          </a:xfrm>
          <a:prstGeom prst="rect">
            <a:avLst/>
          </a:prstGeom>
        </p:spPr>
        <p:txBody>
          <a:bodyPr/>
          <a:lstStyle/>
          <a:p>
            <a:pPr>
              <a:defRPr sz="3800"/>
            </a:pPr>
            <a:r>
              <a:t>Бесплатная, простая в использовании, CMS для глобального использования церковью</a:t>
            </a:r>
          </a:p>
          <a:p>
            <a:pPr>
              <a:defRPr sz="3800"/>
            </a:pPr>
            <a:r>
              <a:t>Хорошая поддержка и изменения с помощью новых расширений.</a:t>
            </a:r>
          </a:p>
          <a:p>
            <a:pPr>
              <a:defRPr sz="3800"/>
            </a:pPr>
            <a:r>
              <a:t>Инновационная система в которой выигрывают все.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/>
          <p:nvPr>
            <p:ph type="title"/>
          </p:nvPr>
        </p:nvSpPr>
        <p:spPr>
          <a:xfrm>
            <a:off x="6299200" y="1536700"/>
            <a:ext cx="5867400" cy="2802142"/>
          </a:xfrm>
          <a:prstGeom prst="rect">
            <a:avLst/>
          </a:prstGeom>
        </p:spPr>
        <p:txBody>
          <a:bodyPr/>
          <a:lstStyle>
            <a:lvl1pPr>
              <a:defRPr sz="5100">
                <a:solidFill>
                  <a:srgbClr val="FF9300"/>
                </a:solidFill>
              </a:defRPr>
            </a:lvl1pPr>
          </a:lstStyle>
          <a:p>
            <a:pPr/>
            <a:r>
              <a:t>Создание и содержание сайта на сторонних ресурсах</a:t>
            </a:r>
          </a:p>
        </p:txBody>
      </p:sp>
      <p:sp>
        <p:nvSpPr>
          <p:cNvPr id="337" name="Shape 337"/>
          <p:cNvSpPr/>
          <p:nvPr>
            <p:ph type="body" sz="quarter" idx="1"/>
          </p:nvPr>
        </p:nvSpPr>
        <p:spPr>
          <a:xfrm>
            <a:off x="6299200" y="4902200"/>
            <a:ext cx="5867400" cy="4292532"/>
          </a:xfrm>
          <a:prstGeom prst="rect">
            <a:avLst/>
          </a:prstGeom>
        </p:spPr>
        <p:txBody>
          <a:bodyPr/>
          <a:lstStyle>
            <a:lvl1pPr marL="889000" indent="-571500" algn="l">
              <a:spcBef>
                <a:spcPts val="2400"/>
              </a:spcBef>
              <a:buSzPct val="171000"/>
              <a:buChar char="•"/>
              <a:defRPr sz="3600"/>
            </a:lvl1pPr>
          </a:lstStyle>
          <a:p>
            <a:pPr/>
            <a:r>
              <a:t>Средняя стоимость содержания сайта, на сторонних ресурсах, составляет около $120 в год. Это включает в себя хостинг + домен, кроме оплаты за создание сайта.</a:t>
            </a:r>
          </a:p>
        </p:txBody>
      </p:sp>
      <p:pic>
        <p:nvPicPr>
          <p:cNvPr id="338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4224" y="1981200"/>
            <a:ext cx="5778501" cy="5791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/>
          <p:nvPr>
            <p:ph type="title"/>
          </p:nvPr>
        </p:nvSpPr>
        <p:spPr>
          <a:xfrm>
            <a:off x="6299200" y="874848"/>
            <a:ext cx="5867400" cy="4101829"/>
          </a:xfrm>
          <a:prstGeom prst="rect">
            <a:avLst/>
          </a:prstGeom>
        </p:spPr>
        <p:txBody>
          <a:bodyPr anchor="t"/>
          <a:lstStyle/>
          <a:p>
            <a:pPr>
              <a:defRPr sz="5100">
                <a:solidFill>
                  <a:srgbClr val="FF9300"/>
                </a:solidFill>
              </a:defRPr>
            </a:pPr>
            <a:r>
              <a:t>netAdventist</a:t>
            </a:r>
          </a:p>
          <a:p>
            <a:pPr>
              <a:defRPr sz="3100">
                <a:solidFill>
                  <a:srgbClr val="FF9300"/>
                </a:solidFill>
              </a:defRPr>
            </a:pPr>
          </a:p>
          <a:p>
            <a:pPr>
              <a:defRPr sz="3100">
                <a:solidFill>
                  <a:srgbClr val="FF9300"/>
                </a:solidFill>
              </a:defRPr>
            </a:pPr>
            <a:r>
              <a:t>Благодаря netAdventist каждой общине предоставляется возможность открыть церковный сайт БЕСПЛАТНО!</a:t>
            </a:r>
          </a:p>
        </p:txBody>
      </p:sp>
      <p:sp>
        <p:nvSpPr>
          <p:cNvPr id="341" name="Shape 341"/>
          <p:cNvSpPr/>
          <p:nvPr>
            <p:ph type="body" sz="quarter" idx="1"/>
          </p:nvPr>
        </p:nvSpPr>
        <p:spPr>
          <a:xfrm>
            <a:off x="6299200" y="4902200"/>
            <a:ext cx="5867400" cy="4292532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2400"/>
              </a:spcBef>
              <a:defRPr sz="3800"/>
            </a:pPr>
            <a:r>
              <a:t>netAdventist предоставляет:</a:t>
            </a:r>
          </a:p>
          <a:p>
            <a:pPr marL="889000" indent="-571500" algn="l">
              <a:spcBef>
                <a:spcPts val="2400"/>
              </a:spcBef>
              <a:buSzPct val="171000"/>
              <a:buChar char="•"/>
              <a:defRPr sz="3800"/>
            </a:pPr>
            <a:r>
              <a:t>Хостинг = бесплатно</a:t>
            </a:r>
          </a:p>
          <a:p>
            <a:pPr marL="889000" indent="-571500" algn="l">
              <a:spcBef>
                <a:spcPts val="2400"/>
              </a:spcBef>
              <a:buSzPct val="171000"/>
              <a:buChar char="•"/>
              <a:defRPr sz="3800"/>
            </a:pPr>
            <a:r>
              <a:t>Домен = бесплатно</a:t>
            </a:r>
          </a:p>
          <a:p>
            <a:pPr marL="889000" indent="-571500" algn="l">
              <a:spcBef>
                <a:spcPts val="2400"/>
              </a:spcBef>
              <a:buSzPct val="171000"/>
              <a:buChar char="•"/>
              <a:defRPr sz="3800"/>
            </a:pPr>
            <a:r>
              <a:t>Бесплатная лицензия netAdventist</a:t>
            </a:r>
          </a:p>
        </p:txBody>
      </p:sp>
      <p:pic>
        <p:nvPicPr>
          <p:cNvPr id="342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4224" y="1981200"/>
            <a:ext cx="5778501" cy="5791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/>
          <p:nvPr>
            <p:ph type="body" idx="1"/>
          </p:nvPr>
        </p:nvSpPr>
        <p:spPr>
          <a:xfrm>
            <a:off x="1270000" y="2409428"/>
            <a:ext cx="10464800" cy="6433345"/>
          </a:xfrm>
          <a:prstGeom prst="rect">
            <a:avLst/>
          </a:prstGeom>
        </p:spPr>
        <p:txBody>
          <a:bodyPr/>
          <a:lstStyle/>
          <a:p>
            <a:pPr>
              <a:defRPr sz="3800"/>
            </a:pPr>
            <a:r>
              <a:t>При регистрации каждый церковный сайт получает БЕСПЛАТНО региональное доменное имя, например: </a:t>
            </a:r>
            <a:br/>
            <a:br/>
            <a:r>
              <a:t>magadan.</a:t>
            </a:r>
            <a:r>
              <a:rPr>
                <a:solidFill>
                  <a:srgbClr val="FF9300"/>
                </a:solidFill>
              </a:rPr>
              <a:t>adventist.ru</a:t>
            </a:r>
            <a:r>
              <a:t> </a:t>
            </a:r>
            <a:br/>
            <a:r>
              <a:t>ungheni.</a:t>
            </a:r>
            <a:r>
              <a:rPr>
                <a:solidFill>
                  <a:srgbClr val="FF9300"/>
                </a:solidFill>
              </a:rPr>
              <a:t>adventist.md</a:t>
            </a:r>
            <a:br/>
            <a:r>
              <a:t>yerevan.</a:t>
            </a:r>
            <a:r>
              <a:rPr>
                <a:solidFill>
                  <a:srgbClr val="FF9300"/>
                </a:solidFill>
              </a:rPr>
              <a:t>adventist.am</a:t>
            </a:r>
            <a:br>
              <a:rPr>
                <a:solidFill>
                  <a:srgbClr val="FF9300"/>
                </a:solidFill>
              </a:rPr>
            </a:br>
            <a:r>
              <a:t>novopolotsk.</a:t>
            </a:r>
            <a:r>
              <a:rPr>
                <a:solidFill>
                  <a:srgbClr val="FF9300"/>
                </a:solidFill>
              </a:rPr>
              <a:t>adventist.by</a:t>
            </a:r>
            <a:br>
              <a:rPr>
                <a:solidFill>
                  <a:srgbClr val="FF9300"/>
                </a:solidFill>
              </a:rPr>
            </a:br>
            <a:r>
              <a:t>tbilisi.</a:t>
            </a:r>
            <a:r>
              <a:rPr>
                <a:solidFill>
                  <a:srgbClr val="FF9300"/>
                </a:solidFill>
              </a:rPr>
              <a:t>adventist.ge</a:t>
            </a:r>
            <a:br>
              <a:rPr>
                <a:solidFill>
                  <a:srgbClr val="FF9300"/>
                </a:solidFill>
              </a:rPr>
            </a:br>
            <a:r>
              <a:t>…</a:t>
            </a:r>
          </a:p>
        </p:txBody>
      </p:sp>
      <p:sp>
        <p:nvSpPr>
          <p:cNvPr id="345" name="Shape 3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9300"/>
                </a:solidFill>
              </a:defRPr>
            </a:lvl1pPr>
          </a:lstStyle>
          <a:p>
            <a:pPr>
              <a:defRPr sz="8100"/>
            </a:pPr>
            <a:r>
              <a:rPr sz="8400"/>
              <a:t>Церковный сайт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/>
          <p:nvPr>
            <p:ph type="body" idx="1"/>
          </p:nvPr>
        </p:nvSpPr>
        <p:spPr>
          <a:xfrm>
            <a:off x="1270000" y="2019300"/>
            <a:ext cx="10464800" cy="7213600"/>
          </a:xfrm>
          <a:prstGeom prst="rect">
            <a:avLst/>
          </a:prstGeom>
        </p:spPr>
        <p:txBody>
          <a:bodyPr/>
          <a:lstStyle/>
          <a:p>
            <a:pPr>
              <a:defRPr sz="3800"/>
            </a:pPr>
            <a:r>
              <a:t>Сайт местной церкви может создать дополнительное приветствие для членов церкви и общества.</a:t>
            </a:r>
          </a:p>
          <a:p>
            <a:pPr>
              <a:defRPr sz="3800"/>
            </a:pPr>
            <a:r>
              <a:t>Это может быть базовая информация, такая как время богослужений, календарь событий и т.д.</a:t>
            </a:r>
          </a:p>
          <a:p>
            <a:pPr>
              <a:defRPr sz="3800"/>
            </a:pPr>
            <a:r>
              <a:t>Не навязчивый предварительный просмотр церкви для общества. Люди могут предварительно познакомиться с церковью прежде чем они решатся прийти.</a:t>
            </a:r>
          </a:p>
        </p:txBody>
      </p:sp>
      <p:sp>
        <p:nvSpPr>
          <p:cNvPr id="348" name="Shape 3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9300"/>
                </a:solidFill>
              </a:defRPr>
            </a:lvl1pPr>
          </a:lstStyle>
          <a:p>
            <a:pPr/>
            <a:r>
              <a:t>Церковный сайт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/>
          <p:nvPr>
            <p:ph type="body" idx="1"/>
          </p:nvPr>
        </p:nvSpPr>
        <p:spPr>
          <a:xfrm>
            <a:off x="1270000" y="2019300"/>
            <a:ext cx="10464800" cy="5715000"/>
          </a:xfrm>
          <a:prstGeom prst="rect">
            <a:avLst/>
          </a:prstGeom>
        </p:spPr>
        <p:txBody>
          <a:bodyPr/>
          <a:lstStyle/>
          <a:p>
            <a:pPr>
              <a:defRPr sz="3800"/>
            </a:pPr>
            <a:r>
              <a:t>Также церковный сайт помогает сохранить связь с бывшими членами церкви. Если они увидят что-то, что им понравится, почему бы не вернуться?</a:t>
            </a:r>
          </a:p>
          <a:p>
            <a:pPr>
              <a:defRPr sz="3800"/>
            </a:pPr>
            <a:r>
              <a:t>Интерактивная и постоянная связь с членами церкви в течении недели.</a:t>
            </a:r>
          </a:p>
        </p:txBody>
      </p:sp>
      <p:sp>
        <p:nvSpPr>
          <p:cNvPr id="351" name="Shape 3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9300"/>
                </a:solidFill>
              </a:defRPr>
            </a:lvl1pPr>
          </a:lstStyle>
          <a:p>
            <a:pPr/>
            <a:r>
              <a:t>Церковный сайт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400">
                <a:solidFill>
                  <a:srgbClr val="FF9300"/>
                </a:solidFill>
              </a:defRPr>
            </a:lvl1pPr>
          </a:lstStyle>
          <a:p>
            <a:pPr/>
            <a:r>
              <a:t>Видимость сайта netAdventist в поисковых системах</a:t>
            </a:r>
          </a:p>
        </p:txBody>
      </p:sp>
      <p:sp>
        <p:nvSpPr>
          <p:cNvPr id="354" name="Shape 354"/>
          <p:cNvSpPr/>
          <p:nvPr>
            <p:ph type="body" sz="half" idx="1"/>
          </p:nvPr>
        </p:nvSpPr>
        <p:spPr>
          <a:xfrm>
            <a:off x="600120" y="2768600"/>
            <a:ext cx="5536316" cy="57150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pPr/>
            <a:r>
              <a:t>На картинке приведен пример результатов поиска в Google информации об адвентистах в городе Унгень, по ключевым словам “адвентисты унгень”. Первые 4 позиции - это сайт общины г. Унгень, созданный на netAdventist.</a:t>
            </a:r>
          </a:p>
        </p:txBody>
      </p:sp>
      <p:pic>
        <p:nvPicPr>
          <p:cNvPr id="355" name="Screen Shot 2016-05-19 at 3.39.2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23962" y="2858866"/>
            <a:ext cx="5903523" cy="65463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/>
          <p:nvPr>
            <p:ph type="title"/>
          </p:nvPr>
        </p:nvSpPr>
        <p:spPr>
          <a:xfrm>
            <a:off x="1270000" y="-616858"/>
            <a:ext cx="10464800" cy="2438401"/>
          </a:xfrm>
          <a:prstGeom prst="rect">
            <a:avLst/>
          </a:prstGeom>
        </p:spPr>
        <p:txBody>
          <a:bodyPr/>
          <a:lstStyle>
            <a:lvl1pPr>
              <a:defRPr sz="6400">
                <a:solidFill>
                  <a:srgbClr val="FF9300"/>
                </a:solidFill>
              </a:defRPr>
            </a:lvl1pPr>
          </a:lstStyle>
          <a:p>
            <a:pPr/>
            <a:r>
              <a:t>Пример церковного сайта</a:t>
            </a:r>
          </a:p>
        </p:txBody>
      </p:sp>
      <p:sp>
        <p:nvSpPr>
          <p:cNvPr id="358" name="Shape 35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59" name="church-websit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1714" y="1492794"/>
            <a:ext cx="11501372" cy="82666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400">
                <a:solidFill>
                  <a:srgbClr val="FF9300"/>
                </a:solidFill>
              </a:defRPr>
            </a:lvl1pPr>
          </a:lstStyle>
          <a:p>
            <a:pPr/>
            <a:r>
              <a:t>Как создать церковный сайт?</a:t>
            </a:r>
          </a:p>
        </p:txBody>
      </p:sp>
      <p:sp>
        <p:nvSpPr>
          <p:cNvPr id="362" name="Shape 36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Напишите сообщение на адрес: mmaximciuc@esd.adventist.org</a:t>
            </a:r>
            <a:br/>
            <a:r>
              <a:t>(Марьян Максимчук)</a:t>
            </a:r>
          </a:p>
          <a:p>
            <a:pPr/>
            <a:r>
              <a:t>В сообщении укажите Ваше имя, фамилию.</a:t>
            </a:r>
          </a:p>
          <a:p>
            <a:pPr/>
            <a:r>
              <a:t>Ваш email адрес</a:t>
            </a:r>
          </a:p>
          <a:p>
            <a:pPr/>
            <a:r>
              <a:t>Ваша община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Церковный сайт</a:t>
            </a:r>
          </a:p>
        </p:txBody>
      </p:sp>
      <p:sp>
        <p:nvSpPr>
          <p:cNvPr id="365" name="Shape 365"/>
          <p:cNvSpPr/>
          <p:nvPr>
            <p:ph type="subTitle" sz="half" idx="1"/>
          </p:nvPr>
        </p:nvSpPr>
        <p:spPr>
          <a:xfrm>
            <a:off x="1270000" y="5029200"/>
            <a:ext cx="10464800" cy="2705100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AA00"/>
                </a:solidFill>
              </a:defRPr>
            </a:pPr>
            <a:r>
              <a:t>Марьян Максимчук</a:t>
            </a:r>
          </a:p>
          <a:p>
            <a:pPr>
              <a:defRPr>
                <a:solidFill>
                  <a:srgbClr val="FFAA00"/>
                </a:solidFill>
              </a:defRPr>
            </a:pPr>
            <a:r>
              <a:t>Интернет-проекты ЕАД</a:t>
            </a:r>
          </a:p>
          <a:p>
            <a:pPr>
              <a:defRPr>
                <a:solidFill>
                  <a:srgbClr val="FFAA00"/>
                </a:solidFill>
              </a:defRPr>
            </a:pPr>
            <a:r>
              <a:t>mmaximciuc@esd.adventist.org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000000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Gill Sans"/>
        <a:ea typeface="Gill Sans"/>
        <a:cs typeface="Gill Sans"/>
      </a:majorFont>
      <a:minorFont>
        <a:latin typeface="Gill Sans Light"/>
        <a:ea typeface="Gill Sans Light"/>
        <a:cs typeface="Gill Sans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Gill Sans"/>
        <a:ea typeface="Gill Sans"/>
        <a:cs typeface="Gill Sans"/>
      </a:majorFont>
      <a:minorFont>
        <a:latin typeface="Gill Sans Light"/>
        <a:ea typeface="Gill Sans Light"/>
        <a:cs typeface="Gill Sans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